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91" r:id="rId1"/>
  </p:sldMasterIdLst>
  <p:notesMasterIdLst>
    <p:notesMasterId r:id="rId30"/>
  </p:notesMasterIdLst>
  <p:handoutMasterIdLst>
    <p:handoutMasterId r:id="rId31"/>
  </p:handoutMasterIdLst>
  <p:sldIdLst>
    <p:sldId id="3701" r:id="rId2"/>
    <p:sldId id="3783" r:id="rId3"/>
    <p:sldId id="3753" r:id="rId4"/>
    <p:sldId id="3717" r:id="rId5"/>
    <p:sldId id="3723" r:id="rId6"/>
    <p:sldId id="3724" r:id="rId7"/>
    <p:sldId id="3725" r:id="rId8"/>
    <p:sldId id="3726" r:id="rId9"/>
    <p:sldId id="3727" r:id="rId10"/>
    <p:sldId id="3712" r:id="rId11"/>
    <p:sldId id="3708" r:id="rId12"/>
    <p:sldId id="3709" r:id="rId13"/>
    <p:sldId id="3728" r:id="rId14"/>
    <p:sldId id="3729" r:id="rId15"/>
    <p:sldId id="3730" r:id="rId16"/>
    <p:sldId id="3731" r:id="rId17"/>
    <p:sldId id="3459" r:id="rId18"/>
    <p:sldId id="3715" r:id="rId19"/>
    <p:sldId id="3460" r:id="rId20"/>
    <p:sldId id="3462" r:id="rId21"/>
    <p:sldId id="3463" r:id="rId22"/>
    <p:sldId id="3461" r:id="rId23"/>
    <p:sldId id="3464" r:id="rId24"/>
    <p:sldId id="3465" r:id="rId25"/>
    <p:sldId id="3716" r:id="rId26"/>
    <p:sldId id="3702" r:id="rId27"/>
    <p:sldId id="3784" r:id="rId28"/>
    <p:sldId id="3785" r:id="rId29"/>
  </p:sldIdLst>
  <p:sldSz cx="9144000" cy="6858000" type="screen4x3"/>
  <p:notesSz cx="6735763" cy="9866313"/>
  <p:defaultTextStyle>
    <a:defPPr>
      <a:defRPr lang="ja-JP"/>
    </a:defPPr>
    <a:lvl1pPr marL="0" algn="l" defTabSz="769180" rtl="0" eaLnBrk="1" latinLnBrk="0" hangingPunct="1">
      <a:defRPr kumimoji="1" sz="1500" kern="1200">
        <a:solidFill>
          <a:schemeClr val="tx1"/>
        </a:solidFill>
        <a:latin typeface="+mn-lt"/>
        <a:ea typeface="+mn-ea"/>
        <a:cs typeface="+mn-cs"/>
      </a:defRPr>
    </a:lvl1pPr>
    <a:lvl2pPr marL="384588" algn="l" defTabSz="769180" rtl="0" eaLnBrk="1" latinLnBrk="0" hangingPunct="1">
      <a:defRPr kumimoji="1" sz="1500" kern="1200">
        <a:solidFill>
          <a:schemeClr val="tx1"/>
        </a:solidFill>
        <a:latin typeface="+mn-lt"/>
        <a:ea typeface="+mn-ea"/>
        <a:cs typeface="+mn-cs"/>
      </a:defRPr>
    </a:lvl2pPr>
    <a:lvl3pPr marL="769180" algn="l" defTabSz="769180" rtl="0" eaLnBrk="1" latinLnBrk="0" hangingPunct="1">
      <a:defRPr kumimoji="1" sz="1500" kern="1200">
        <a:solidFill>
          <a:schemeClr val="tx1"/>
        </a:solidFill>
        <a:latin typeface="+mn-lt"/>
        <a:ea typeface="+mn-ea"/>
        <a:cs typeface="+mn-cs"/>
      </a:defRPr>
    </a:lvl3pPr>
    <a:lvl4pPr marL="1153768" algn="l" defTabSz="769180" rtl="0" eaLnBrk="1" latinLnBrk="0" hangingPunct="1">
      <a:defRPr kumimoji="1" sz="1500" kern="1200">
        <a:solidFill>
          <a:schemeClr val="tx1"/>
        </a:solidFill>
        <a:latin typeface="+mn-lt"/>
        <a:ea typeface="+mn-ea"/>
        <a:cs typeface="+mn-cs"/>
      </a:defRPr>
    </a:lvl4pPr>
    <a:lvl5pPr marL="1538358" algn="l" defTabSz="769180" rtl="0" eaLnBrk="1" latinLnBrk="0" hangingPunct="1">
      <a:defRPr kumimoji="1" sz="1500" kern="1200">
        <a:solidFill>
          <a:schemeClr val="tx1"/>
        </a:solidFill>
        <a:latin typeface="+mn-lt"/>
        <a:ea typeface="+mn-ea"/>
        <a:cs typeface="+mn-cs"/>
      </a:defRPr>
    </a:lvl5pPr>
    <a:lvl6pPr marL="1922948" algn="l" defTabSz="769180" rtl="0" eaLnBrk="1" latinLnBrk="0" hangingPunct="1">
      <a:defRPr kumimoji="1" sz="1500" kern="1200">
        <a:solidFill>
          <a:schemeClr val="tx1"/>
        </a:solidFill>
        <a:latin typeface="+mn-lt"/>
        <a:ea typeface="+mn-ea"/>
        <a:cs typeface="+mn-cs"/>
      </a:defRPr>
    </a:lvl6pPr>
    <a:lvl7pPr marL="2307536" algn="l" defTabSz="769180" rtl="0" eaLnBrk="1" latinLnBrk="0" hangingPunct="1">
      <a:defRPr kumimoji="1" sz="1500" kern="1200">
        <a:solidFill>
          <a:schemeClr val="tx1"/>
        </a:solidFill>
        <a:latin typeface="+mn-lt"/>
        <a:ea typeface="+mn-ea"/>
        <a:cs typeface="+mn-cs"/>
      </a:defRPr>
    </a:lvl7pPr>
    <a:lvl8pPr marL="2692125" algn="l" defTabSz="769180" rtl="0" eaLnBrk="1" latinLnBrk="0" hangingPunct="1">
      <a:defRPr kumimoji="1" sz="1500" kern="1200">
        <a:solidFill>
          <a:schemeClr val="tx1"/>
        </a:solidFill>
        <a:latin typeface="+mn-lt"/>
        <a:ea typeface="+mn-ea"/>
        <a:cs typeface="+mn-cs"/>
      </a:defRPr>
    </a:lvl8pPr>
    <a:lvl9pPr marL="3076717" algn="l" defTabSz="769180" rtl="0" eaLnBrk="1" latinLnBrk="0" hangingPunct="1">
      <a:defRPr kumimoji="1" sz="15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49C604A-F025-457F-BF24-7AA0DCEB45E4}">
          <p14:sldIdLst/>
        </p14:section>
        <p14:section name="タイトルなしのセクション" id="{4E1ABDF2-077B-4DF4-BE3E-A8DFBEC802A0}">
          <p14:sldIdLst>
            <p14:sldId id="3701"/>
            <p14:sldId id="3783"/>
            <p14:sldId id="3753"/>
          </p14:sldIdLst>
        </p14:section>
        <p14:section name="タイトルなしのセクション" id="{C05B3029-4B60-4409-9E75-041F6E183B55}">
          <p14:sldIdLst>
            <p14:sldId id="3717"/>
            <p14:sldId id="3723"/>
            <p14:sldId id="3724"/>
            <p14:sldId id="3725"/>
            <p14:sldId id="3726"/>
            <p14:sldId id="3727"/>
            <p14:sldId id="3712"/>
            <p14:sldId id="3708"/>
            <p14:sldId id="3709"/>
            <p14:sldId id="3728"/>
            <p14:sldId id="3729"/>
            <p14:sldId id="3730"/>
            <p14:sldId id="3731"/>
          </p14:sldIdLst>
        </p14:section>
        <p14:section name="タイトルなしのセクション" id="{0A101E32-F876-49BF-92B4-C6566EFB36BC}">
          <p14:sldIdLst>
            <p14:sldId id="3459"/>
            <p14:sldId id="3715"/>
          </p14:sldIdLst>
        </p14:section>
        <p14:section name="タイトルなしのセクション" id="{AAA2A6B7-BA78-41D1-BB31-9669E5EF265A}">
          <p14:sldIdLst>
            <p14:sldId id="3460"/>
            <p14:sldId id="3462"/>
            <p14:sldId id="3463"/>
            <p14:sldId id="3461"/>
            <p14:sldId id="3464"/>
            <p14:sldId id="3465"/>
          </p14:sldIdLst>
        </p14:section>
        <p14:section name="タイトルなしのセクション" id="{E5B6F0C1-B81B-42B7-8FB9-DD630281A289}">
          <p14:sldIdLst/>
        </p14:section>
        <p14:section name="タイトルなしのセクション" id="{99D68F2F-5335-40CA-A72F-991712AB640A}">
          <p14:sldIdLst>
            <p14:sldId id="3716"/>
            <p14:sldId id="3702"/>
            <p14:sldId id="3784"/>
            <p14:sldId id="37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FFD1D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62" autoAdjust="0"/>
    <p:restoredTop sz="86446" autoAdjust="0"/>
  </p:normalViewPr>
  <p:slideViewPr>
    <p:cSldViewPr>
      <p:cViewPr varScale="1">
        <p:scale>
          <a:sx n="114" d="100"/>
          <a:sy n="114" d="100"/>
        </p:scale>
        <p:origin x="1896" y="120"/>
      </p:cViewPr>
      <p:guideLst>
        <p:guide orient="horz" pos="2160"/>
        <p:guide pos="2880"/>
      </p:guideLst>
    </p:cSldViewPr>
  </p:slideViewPr>
  <p:outlineViewPr>
    <p:cViewPr>
      <p:scale>
        <a:sx n="33" d="100"/>
        <a:sy n="33" d="100"/>
      </p:scale>
      <p:origin x="0" y="-1580"/>
    </p:cViewPr>
  </p:outlineViewPr>
  <p:notesTextViewPr>
    <p:cViewPr>
      <p:scale>
        <a:sx n="1" d="1"/>
        <a:sy n="1" d="1"/>
      </p:scale>
      <p:origin x="0" y="0"/>
    </p:cViewPr>
  </p:notesTextViewPr>
  <p:sorterViewPr>
    <p:cViewPr>
      <p:scale>
        <a:sx n="125" d="100"/>
        <a:sy n="125" d="100"/>
      </p:scale>
      <p:origin x="0" y="0"/>
    </p:cViewPr>
  </p:sorterViewPr>
  <p:notesViewPr>
    <p:cSldViewPr>
      <p:cViewPr varScale="1">
        <p:scale>
          <a:sx n="76" d="100"/>
          <a:sy n="76" d="100"/>
        </p:scale>
        <p:origin x="-3978" y="-90"/>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系列 1</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その他</c:v>
                </c:pt>
                <c:pt idx="1">
                  <c:v>社内報などで取り上げた</c:v>
                </c:pt>
                <c:pt idx="2">
                  <c:v>ポスター・リーフレット等啓発資料を配付又は提示した</c:v>
                </c:pt>
                <c:pt idx="3">
                  <c:v>就業規則などの社内規定に盛り込んだ</c:v>
                </c:pt>
                <c:pt idx="4">
                  <c:v>トップの宣言、会社の方針に定めた</c:v>
                </c:pt>
                <c:pt idx="5">
                  <c:v>コミュニケーション活性化等に関する研修・講習等を実施した</c:v>
                </c:pt>
                <c:pt idx="6">
                  <c:v>アンケート等で、社内の実態把握を行った</c:v>
                </c:pt>
                <c:pt idx="7">
                  <c:v>一般社員を対象に講演や研修会を実施した</c:v>
                </c:pt>
                <c:pt idx="8">
                  <c:v>管理職を対象に講演や研修会を実施した</c:v>
                </c:pt>
              </c:strCache>
            </c:strRef>
          </c:cat>
          <c:val>
            <c:numRef>
              <c:f>Sheet1!$B$2:$B$10</c:f>
              <c:numCache>
                <c:formatCode>General</c:formatCode>
                <c:ptCount val="9"/>
                <c:pt idx="0">
                  <c:v>68.900000000000006</c:v>
                </c:pt>
                <c:pt idx="1">
                  <c:v>46</c:v>
                </c:pt>
                <c:pt idx="2">
                  <c:v>47.9</c:v>
                </c:pt>
                <c:pt idx="3">
                  <c:v>49.6</c:v>
                </c:pt>
                <c:pt idx="4">
                  <c:v>56.4</c:v>
                </c:pt>
                <c:pt idx="5">
                  <c:v>61.2</c:v>
                </c:pt>
                <c:pt idx="6">
                  <c:v>62.1</c:v>
                </c:pt>
                <c:pt idx="7">
                  <c:v>70.599999999999994</c:v>
                </c:pt>
                <c:pt idx="8">
                  <c:v>77.3</c:v>
                </c:pt>
              </c:numCache>
            </c:numRef>
          </c:val>
          <c:extLst>
            <c:ext xmlns:c16="http://schemas.microsoft.com/office/drawing/2014/chart" uri="{C3380CC4-5D6E-409C-BE32-E72D297353CC}">
              <c16:uniqueId val="{00000000-AAC1-4447-8269-E96D014EB72C}"/>
            </c:ext>
          </c:extLst>
        </c:ser>
        <c:dLbls>
          <c:dLblPos val="outEnd"/>
          <c:showLegendKey val="0"/>
          <c:showVal val="1"/>
          <c:showCatName val="0"/>
          <c:showSerName val="0"/>
          <c:showPercent val="0"/>
          <c:showBubbleSize val="0"/>
        </c:dLbls>
        <c:gapWidth val="182"/>
        <c:axId val="799352432"/>
        <c:axId val="812498728"/>
      </c:barChart>
      <c:catAx>
        <c:axId val="7993524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accent5">
                    <a:lumMod val="50000"/>
                  </a:schemeClr>
                </a:solidFill>
                <a:latin typeface="+mn-lt"/>
                <a:ea typeface="+mn-ea"/>
                <a:cs typeface="+mn-cs"/>
              </a:defRPr>
            </a:pPr>
            <a:endParaRPr lang="ja-JP"/>
          </a:p>
        </c:txPr>
        <c:crossAx val="812498728"/>
        <c:crosses val="autoZero"/>
        <c:auto val="1"/>
        <c:lblAlgn val="ctr"/>
        <c:lblOffset val="100"/>
        <c:noMultiLvlLbl val="0"/>
      </c:catAx>
      <c:valAx>
        <c:axId val="812498728"/>
        <c:scaling>
          <c:orientation val="minMax"/>
        </c:scaling>
        <c:delete val="1"/>
        <c:axPos val="b"/>
        <c:numFmt formatCode="General" sourceLinked="1"/>
        <c:majorTickMark val="none"/>
        <c:minorTickMark val="none"/>
        <c:tickLblPos val="nextTo"/>
        <c:crossAx val="799352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nSpc>
                <a:spcPts val="2000"/>
              </a:lnSpc>
              <a:defRPr sz="1800" b="0" i="0" u="none" strike="noStrike" kern="1200" spc="0" baseline="0">
                <a:solidFill>
                  <a:schemeClr val="accent5">
                    <a:lumMod val="50000"/>
                  </a:schemeClr>
                </a:solidFill>
                <a:latin typeface="+mn-lt"/>
                <a:ea typeface="+mn-ea"/>
                <a:cs typeface="+mn-cs"/>
              </a:defRPr>
            </a:pPr>
            <a:r>
              <a:rPr lang="ja-JP" altLang="en-US" sz="1800" dirty="0">
                <a:solidFill>
                  <a:schemeClr val="accent5">
                    <a:lumMod val="50000"/>
                  </a:schemeClr>
                </a:solidFill>
              </a:rPr>
              <a:t>パワーハラスメントの予防・解決のための取組を進めた結果、</a:t>
            </a:r>
            <a:endParaRPr lang="en-US" altLang="ja-JP" sz="1800" dirty="0">
              <a:solidFill>
                <a:schemeClr val="accent5">
                  <a:lumMod val="50000"/>
                </a:schemeClr>
              </a:solidFill>
            </a:endParaRPr>
          </a:p>
          <a:p>
            <a:pPr>
              <a:lnSpc>
                <a:spcPts val="2000"/>
              </a:lnSpc>
              <a:defRPr sz="1800">
                <a:solidFill>
                  <a:schemeClr val="accent5">
                    <a:lumMod val="50000"/>
                  </a:schemeClr>
                </a:solidFill>
              </a:defRPr>
            </a:pPr>
            <a:r>
              <a:rPr lang="ja-JP" altLang="en-US" sz="1800" dirty="0">
                <a:solidFill>
                  <a:schemeClr val="accent5">
                    <a:lumMod val="50000"/>
                  </a:schemeClr>
                </a:solidFill>
              </a:rPr>
              <a:t>パワーハラスメントの予防・解決以外に得られた効果（複数回答）</a:t>
            </a:r>
            <a:endParaRPr lang="en-US" altLang="ja-JP" sz="1800" dirty="0">
              <a:solidFill>
                <a:schemeClr val="accent5">
                  <a:lumMod val="50000"/>
                </a:schemeClr>
              </a:solidFill>
            </a:endParaRPr>
          </a:p>
        </c:rich>
      </c:tx>
      <c:overlay val="0"/>
      <c:spPr>
        <a:noFill/>
        <a:ln>
          <a:noFill/>
        </a:ln>
        <a:effectLst/>
      </c:spPr>
      <c:txPr>
        <a:bodyPr rot="0" spcFirstLastPara="1" vertOverflow="ellipsis" vert="horz" wrap="square" anchor="ctr" anchorCtr="1"/>
        <a:lstStyle/>
        <a:p>
          <a:pPr>
            <a:lnSpc>
              <a:spcPts val="2000"/>
            </a:lnSpc>
            <a:defRPr sz="1800" b="0" i="0" u="none" strike="noStrike" kern="1200" spc="0" baseline="0">
              <a:solidFill>
                <a:schemeClr val="accent5">
                  <a:lumMod val="50000"/>
                </a:schemeClr>
              </a:solidFill>
              <a:latin typeface="+mn-lt"/>
              <a:ea typeface="+mn-ea"/>
              <a:cs typeface="+mn-cs"/>
            </a:defRPr>
          </a:pPr>
          <a:endParaRPr lang="ja-JP"/>
        </a:p>
      </c:txPr>
    </c:title>
    <c:autoTitleDeleted val="0"/>
    <c:plotArea>
      <c:layout/>
      <c:barChart>
        <c:barDir val="bar"/>
        <c:grouping val="clustered"/>
        <c:varyColors val="0"/>
        <c:ser>
          <c:idx val="0"/>
          <c:order val="0"/>
          <c:tx>
            <c:strRef>
              <c:f>Sheet1!$B$1</c:f>
              <c:strCache>
                <c:ptCount val="1"/>
                <c:pt idx="0">
                  <c:v>系列 1</c:v>
                </c:pt>
              </c:strCache>
            </c:strRef>
          </c:tx>
          <c:spPr>
            <a:solidFill>
              <a:schemeClr val="accent5">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5">
                        <a:lumMod val="50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特にない</c:v>
                </c:pt>
                <c:pt idx="1">
                  <c:v>その他</c:v>
                </c:pt>
                <c:pt idx="2">
                  <c:v>職場の生産性が高まる</c:v>
                </c:pt>
                <c:pt idx="3">
                  <c:v>メンタルヘルス不調者の減少</c:v>
                </c:pt>
                <c:pt idx="4">
                  <c:v>休職者・離職者の減少</c:v>
                </c:pt>
                <c:pt idx="5">
                  <c:v>従業員の仕事への意識が高まる</c:v>
                </c:pt>
                <c:pt idx="6">
                  <c:v>会社への信頼感が高まる</c:v>
                </c:pt>
                <c:pt idx="7">
                  <c:v>管理職が適切なマネジメントができるようになる</c:v>
                </c:pt>
                <c:pt idx="8">
                  <c:v>職場のコミュニケーションが活性化する/風通しが良くなる</c:v>
                </c:pt>
                <c:pt idx="9">
                  <c:v>管理職の意識の変化によって職場環境が変わる</c:v>
                </c:pt>
              </c:strCache>
            </c:strRef>
          </c:cat>
          <c:val>
            <c:numRef>
              <c:f>Sheet1!$B$2:$B$11</c:f>
              <c:numCache>
                <c:formatCode>General</c:formatCode>
                <c:ptCount val="10"/>
                <c:pt idx="0">
                  <c:v>17.8</c:v>
                </c:pt>
                <c:pt idx="1">
                  <c:v>2.8</c:v>
                </c:pt>
                <c:pt idx="2">
                  <c:v>12.7</c:v>
                </c:pt>
                <c:pt idx="3">
                  <c:v>13.1</c:v>
                </c:pt>
                <c:pt idx="4">
                  <c:v>13.4</c:v>
                </c:pt>
                <c:pt idx="5">
                  <c:v>18.5</c:v>
                </c:pt>
                <c:pt idx="6">
                  <c:v>27.5</c:v>
                </c:pt>
                <c:pt idx="7">
                  <c:v>28.2</c:v>
                </c:pt>
                <c:pt idx="8">
                  <c:v>35.6</c:v>
                </c:pt>
                <c:pt idx="9">
                  <c:v>43.1</c:v>
                </c:pt>
              </c:numCache>
            </c:numRef>
          </c:val>
          <c:extLst>
            <c:ext xmlns:c16="http://schemas.microsoft.com/office/drawing/2014/chart" uri="{C3380CC4-5D6E-409C-BE32-E72D297353CC}">
              <c16:uniqueId val="{00000000-ECAE-43DB-9B8E-1EF86938F392}"/>
            </c:ext>
          </c:extLst>
        </c:ser>
        <c:dLbls>
          <c:showLegendKey val="0"/>
          <c:showVal val="0"/>
          <c:showCatName val="0"/>
          <c:showSerName val="0"/>
          <c:showPercent val="0"/>
          <c:showBubbleSize val="0"/>
        </c:dLbls>
        <c:gapWidth val="91"/>
        <c:overlap val="2"/>
        <c:axId val="927241440"/>
        <c:axId val="927246032"/>
      </c:barChart>
      <c:catAx>
        <c:axId val="927241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accent5">
                    <a:lumMod val="50000"/>
                  </a:schemeClr>
                </a:solidFill>
                <a:latin typeface="+mn-lt"/>
                <a:ea typeface="+mn-ea"/>
                <a:cs typeface="+mn-cs"/>
              </a:defRPr>
            </a:pPr>
            <a:endParaRPr lang="ja-JP"/>
          </a:p>
        </c:txPr>
        <c:crossAx val="927246032"/>
        <c:crosses val="autoZero"/>
        <c:auto val="1"/>
        <c:lblAlgn val="ctr"/>
        <c:lblOffset val="100"/>
        <c:noMultiLvlLbl val="0"/>
      </c:catAx>
      <c:valAx>
        <c:axId val="927246032"/>
        <c:scaling>
          <c:orientation val="minMax"/>
        </c:scaling>
        <c:delete val="1"/>
        <c:axPos val="b"/>
        <c:numFmt formatCode="General" sourceLinked="1"/>
        <c:majorTickMark val="none"/>
        <c:minorTickMark val="none"/>
        <c:tickLblPos val="nextTo"/>
        <c:crossAx val="9272414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9131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0"/>
            <a:ext cx="2919413" cy="493713"/>
          </a:xfrm>
          <a:prstGeom prst="rect">
            <a:avLst/>
          </a:prstGeom>
        </p:spPr>
        <p:txBody>
          <a:bodyPr vert="horz" lIns="91335" tIns="45666" rIns="91335" bIns="4566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10"/>
            <a:ext cx="2919412" cy="493713"/>
          </a:xfrm>
          <a:prstGeom prst="rect">
            <a:avLst/>
          </a:prstGeom>
        </p:spPr>
        <p:txBody>
          <a:bodyPr vert="horz" lIns="91335" tIns="45666" rIns="91335" bIns="45666" rtlCol="0"/>
          <a:lstStyle>
            <a:lvl1pPr algn="r">
              <a:defRPr sz="1200"/>
            </a:lvl1pPr>
          </a:lstStyle>
          <a:p>
            <a:fld id="{8DE3838C-B19B-4CE8-BC79-CDBF673F9670}" type="datetimeFigureOut">
              <a:rPr kumimoji="1" lang="ja-JP" altLang="en-US" smtClean="0"/>
              <a:t>2020/11/25</a:t>
            </a:fld>
            <a:endParaRPr kumimoji="1" lang="ja-JP" altLang="en-US" dirty="0"/>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35" tIns="45666" rIns="91335" bIns="45666" rtlCol="0" anchor="ctr"/>
          <a:lstStyle/>
          <a:p>
            <a:endParaRPr lang="ja-JP" altLang="en-US" dirty="0"/>
          </a:p>
        </p:txBody>
      </p:sp>
      <p:sp>
        <p:nvSpPr>
          <p:cNvPr id="5" name="ノート プレースホルダー 4"/>
          <p:cNvSpPr>
            <a:spLocks noGrp="1"/>
          </p:cNvSpPr>
          <p:nvPr>
            <p:ph type="body" sz="quarter" idx="3"/>
          </p:nvPr>
        </p:nvSpPr>
        <p:spPr>
          <a:xfrm>
            <a:off x="673106" y="4686301"/>
            <a:ext cx="5389563" cy="4440238"/>
          </a:xfrm>
          <a:prstGeom prst="rect">
            <a:avLst/>
          </a:prstGeom>
        </p:spPr>
        <p:txBody>
          <a:bodyPr vert="horz" lIns="91335" tIns="45666" rIns="91335" bIns="4566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371013"/>
            <a:ext cx="2919413" cy="493712"/>
          </a:xfrm>
          <a:prstGeom prst="rect">
            <a:avLst/>
          </a:prstGeom>
        </p:spPr>
        <p:txBody>
          <a:bodyPr vert="horz" lIns="91335" tIns="45666" rIns="91335" bIns="4566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335" tIns="45666" rIns="91335" bIns="45666" rtlCol="0" anchor="b"/>
          <a:lstStyle>
            <a:lvl1pPr algn="r">
              <a:defRPr sz="1200"/>
            </a:lvl1pPr>
          </a:lstStyle>
          <a:p>
            <a:fld id="{2FE46262-EFBC-4F74-AAD2-332EA806B342}" type="slidenum">
              <a:rPr kumimoji="1" lang="ja-JP" altLang="en-US" smtClean="0"/>
              <a:t>‹#›</a:t>
            </a:fld>
            <a:endParaRPr kumimoji="1" lang="ja-JP" altLang="en-US" dirty="0"/>
          </a:p>
        </p:txBody>
      </p:sp>
    </p:spTree>
    <p:extLst>
      <p:ext uri="{BB962C8B-B14F-4D97-AF65-F5344CB8AC3E}">
        <p14:creationId xmlns:p14="http://schemas.microsoft.com/office/powerpoint/2010/main" val="2740407236"/>
      </p:ext>
    </p:extLst>
  </p:cSld>
  <p:clrMap bg1="lt1" tx1="dk1" bg2="lt2" tx2="dk2" accent1="accent1" accent2="accent2" accent3="accent3" accent4="accent4" accent5="accent5" accent6="accent6" hlink="hlink" folHlink="folHlink"/>
  <p:notesStyle>
    <a:lvl1pPr marL="0" algn="l" defTabSz="914283" rtl="0" eaLnBrk="1" latinLnBrk="0" hangingPunct="1">
      <a:defRPr kumimoji="1" sz="1200" kern="1200">
        <a:solidFill>
          <a:schemeClr val="tx1"/>
        </a:solidFill>
        <a:latin typeface="+mn-lt"/>
        <a:ea typeface="+mn-ea"/>
        <a:cs typeface="+mn-cs"/>
      </a:defRPr>
    </a:lvl1pPr>
    <a:lvl2pPr marL="457141" algn="l" defTabSz="914283" rtl="0" eaLnBrk="1" latinLnBrk="0" hangingPunct="1">
      <a:defRPr kumimoji="1" sz="1200" kern="1200">
        <a:solidFill>
          <a:schemeClr val="tx1"/>
        </a:solidFill>
        <a:latin typeface="+mn-lt"/>
        <a:ea typeface="+mn-ea"/>
        <a:cs typeface="+mn-cs"/>
      </a:defRPr>
    </a:lvl2pPr>
    <a:lvl3pPr marL="914283" algn="l" defTabSz="914283" rtl="0" eaLnBrk="1" latinLnBrk="0" hangingPunct="1">
      <a:defRPr kumimoji="1" sz="1200" kern="1200">
        <a:solidFill>
          <a:schemeClr val="tx1"/>
        </a:solidFill>
        <a:latin typeface="+mn-lt"/>
        <a:ea typeface="+mn-ea"/>
        <a:cs typeface="+mn-cs"/>
      </a:defRPr>
    </a:lvl3pPr>
    <a:lvl4pPr marL="1371424" algn="l" defTabSz="914283" rtl="0" eaLnBrk="1" latinLnBrk="0" hangingPunct="1">
      <a:defRPr kumimoji="1" sz="1200" kern="1200">
        <a:solidFill>
          <a:schemeClr val="tx1"/>
        </a:solidFill>
        <a:latin typeface="+mn-lt"/>
        <a:ea typeface="+mn-ea"/>
        <a:cs typeface="+mn-cs"/>
      </a:defRPr>
    </a:lvl4pPr>
    <a:lvl5pPr marL="1828566" algn="l" defTabSz="914283" rtl="0" eaLnBrk="1" latinLnBrk="0" hangingPunct="1">
      <a:defRPr kumimoji="1" sz="1200" kern="1200">
        <a:solidFill>
          <a:schemeClr val="tx1"/>
        </a:solidFill>
        <a:latin typeface="+mn-lt"/>
        <a:ea typeface="+mn-ea"/>
        <a:cs typeface="+mn-cs"/>
      </a:defRPr>
    </a:lvl5pPr>
    <a:lvl6pPr marL="2285708" algn="l" defTabSz="914283" rtl="0" eaLnBrk="1" latinLnBrk="0" hangingPunct="1">
      <a:defRPr kumimoji="1" sz="1200" kern="1200">
        <a:solidFill>
          <a:schemeClr val="tx1"/>
        </a:solidFill>
        <a:latin typeface="+mn-lt"/>
        <a:ea typeface="+mn-ea"/>
        <a:cs typeface="+mn-cs"/>
      </a:defRPr>
    </a:lvl6pPr>
    <a:lvl7pPr marL="2742848" algn="l" defTabSz="914283" rtl="0" eaLnBrk="1" latinLnBrk="0" hangingPunct="1">
      <a:defRPr kumimoji="1" sz="1200" kern="1200">
        <a:solidFill>
          <a:schemeClr val="tx1"/>
        </a:solidFill>
        <a:latin typeface="+mn-lt"/>
        <a:ea typeface="+mn-ea"/>
        <a:cs typeface="+mn-cs"/>
      </a:defRPr>
    </a:lvl7pPr>
    <a:lvl8pPr marL="3199990" algn="l" defTabSz="914283" rtl="0" eaLnBrk="1" latinLnBrk="0" hangingPunct="1">
      <a:defRPr kumimoji="1" sz="1200" kern="1200">
        <a:solidFill>
          <a:schemeClr val="tx1"/>
        </a:solidFill>
        <a:latin typeface="+mn-lt"/>
        <a:ea typeface="+mn-ea"/>
        <a:cs typeface="+mn-cs"/>
      </a:defRPr>
    </a:lvl8pPr>
    <a:lvl9pPr marL="3657132" algn="l" defTabSz="91428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目次　V2.0">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03796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扉">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30907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LS飾り　プレースホル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36195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LS飾り　プレースホルダーなし">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3540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183850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LS飾り">
    <p:spTree>
      <p:nvGrpSpPr>
        <p:cNvPr id="1" name=""/>
        <p:cNvGrpSpPr/>
        <p:nvPr/>
      </p:nvGrpSpPr>
      <p:grpSpPr>
        <a:xfrm>
          <a:off x="0" y="0"/>
          <a:ext cx="0" cy="0"/>
          <a:chOff x="0" y="0"/>
          <a:chExt cx="0" cy="0"/>
        </a:xfrm>
      </p:grpSpPr>
    </p:spTree>
    <p:extLst>
      <p:ext uri="{BB962C8B-B14F-4D97-AF65-F5344CB8AC3E}">
        <p14:creationId xmlns:p14="http://schemas.microsoft.com/office/powerpoint/2010/main" val="867982297"/>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6841266"/>
      </p:ext>
    </p:extLst>
  </p:cSld>
  <p:clrMap bg1="lt1" tx1="dk1" bg2="lt2" tx2="dk2" accent1="accent1" accent2="accent2" accent3="accent3" accent4="accent4" accent5="accent5" accent6="accent6" hlink="hlink" folHlink="folHlink"/>
  <p:sldLayoutIdLst>
    <p:sldLayoutId id="2147484793" r:id="rId1"/>
    <p:sldLayoutId id="2147484794" r:id="rId2"/>
    <p:sldLayoutId id="2147484795" r:id="rId3"/>
    <p:sldLayoutId id="2147484797" r:id="rId4"/>
    <p:sldLayoutId id="2147484796" r:id="rId5"/>
    <p:sldLayoutId id="2147484798" r:id="rId6"/>
  </p:sldLayoutIdLst>
  <p:transition/>
  <p:hf hdr="0" ftr="0" dt="0"/>
  <p:txStyles>
    <p:titleStyle>
      <a:lvl1pPr marL="3175" indent="0" algn="l" rtl="0" eaLnBrk="0" fontAlgn="base" hangingPunct="0">
        <a:spcBef>
          <a:spcPct val="0"/>
        </a:spcBef>
        <a:spcAft>
          <a:spcPct val="0"/>
        </a:spcAft>
        <a:defRPr kumimoji="1" sz="2200">
          <a:solidFill>
            <a:schemeClr val="accent5">
              <a:lumMod val="75000"/>
            </a:schemeClr>
          </a:solidFill>
          <a:latin typeface="+mn-ea"/>
          <a:ea typeface="+mn-ea"/>
          <a:cs typeface="Verdana" pitchFamily="34" charset="0"/>
        </a:defRPr>
      </a:lvl1pPr>
      <a:lvl2pPr marL="355048" indent="-355048" algn="ctr" rtl="0" eaLnBrk="0" fontAlgn="base" hangingPunct="0">
        <a:spcBef>
          <a:spcPct val="0"/>
        </a:spcBef>
        <a:spcAft>
          <a:spcPct val="0"/>
        </a:spcAft>
        <a:defRPr kumimoji="1" sz="2800">
          <a:solidFill>
            <a:srgbClr val="FF0000"/>
          </a:solidFill>
          <a:latin typeface="Century Gothic" pitchFamily="34" charset="0"/>
          <a:ea typeface="ＭＳ ゴシック" pitchFamily="49" charset="-128"/>
        </a:defRPr>
      </a:lvl2pPr>
      <a:lvl3pPr marL="355048" indent="-355048" algn="ctr" rtl="0" eaLnBrk="0" fontAlgn="base" hangingPunct="0">
        <a:spcBef>
          <a:spcPct val="0"/>
        </a:spcBef>
        <a:spcAft>
          <a:spcPct val="0"/>
        </a:spcAft>
        <a:defRPr kumimoji="1" sz="2800">
          <a:solidFill>
            <a:srgbClr val="FF0000"/>
          </a:solidFill>
          <a:latin typeface="Century Gothic" pitchFamily="34" charset="0"/>
          <a:ea typeface="ＭＳ ゴシック" pitchFamily="49" charset="-128"/>
        </a:defRPr>
      </a:lvl3pPr>
      <a:lvl4pPr marL="355048" indent="-355048" algn="ctr" rtl="0" eaLnBrk="0" fontAlgn="base" hangingPunct="0">
        <a:spcBef>
          <a:spcPct val="0"/>
        </a:spcBef>
        <a:spcAft>
          <a:spcPct val="0"/>
        </a:spcAft>
        <a:defRPr kumimoji="1" sz="2800">
          <a:solidFill>
            <a:srgbClr val="FF0000"/>
          </a:solidFill>
          <a:latin typeface="Century Gothic" pitchFamily="34" charset="0"/>
          <a:ea typeface="ＭＳ ゴシック" pitchFamily="49" charset="-128"/>
        </a:defRPr>
      </a:lvl4pPr>
      <a:lvl5pPr marL="355048" indent="-355048" algn="ctr" rtl="0" eaLnBrk="0" fontAlgn="base" hangingPunct="0">
        <a:spcBef>
          <a:spcPct val="0"/>
        </a:spcBef>
        <a:spcAft>
          <a:spcPct val="0"/>
        </a:spcAft>
        <a:defRPr kumimoji="1" sz="2800">
          <a:solidFill>
            <a:srgbClr val="FF0000"/>
          </a:solidFill>
          <a:latin typeface="Century Gothic" pitchFamily="34" charset="0"/>
          <a:ea typeface="ＭＳ ゴシック" pitchFamily="49" charset="-128"/>
        </a:defRPr>
      </a:lvl5pPr>
      <a:lvl6pPr marL="811552" indent="-355048" algn="l" rtl="0" eaLnBrk="1" fontAlgn="base" hangingPunct="1">
        <a:spcBef>
          <a:spcPct val="0"/>
        </a:spcBef>
        <a:spcAft>
          <a:spcPct val="0"/>
        </a:spcAft>
        <a:defRPr kumimoji="1" sz="2000" b="1">
          <a:solidFill>
            <a:schemeClr val="tx1"/>
          </a:solidFill>
          <a:latin typeface="Verdana" pitchFamily="34" charset="0"/>
          <a:ea typeface="ＭＳ Ｐゴシック" pitchFamily="50" charset="-128"/>
        </a:defRPr>
      </a:lvl6pPr>
      <a:lvl7pPr marL="1268054" indent="-355048" algn="l" rtl="0" eaLnBrk="1" fontAlgn="base" hangingPunct="1">
        <a:spcBef>
          <a:spcPct val="0"/>
        </a:spcBef>
        <a:spcAft>
          <a:spcPct val="0"/>
        </a:spcAft>
        <a:defRPr kumimoji="1" sz="2000" b="1">
          <a:solidFill>
            <a:schemeClr val="tx1"/>
          </a:solidFill>
          <a:latin typeface="Verdana" pitchFamily="34" charset="0"/>
          <a:ea typeface="ＭＳ Ｐゴシック" pitchFamily="50" charset="-128"/>
        </a:defRPr>
      </a:lvl7pPr>
      <a:lvl8pPr marL="1724548" indent="-355048" algn="l" rtl="0" eaLnBrk="1" fontAlgn="base" hangingPunct="1">
        <a:spcBef>
          <a:spcPct val="0"/>
        </a:spcBef>
        <a:spcAft>
          <a:spcPct val="0"/>
        </a:spcAft>
        <a:defRPr kumimoji="1" sz="2000" b="1">
          <a:solidFill>
            <a:schemeClr val="tx1"/>
          </a:solidFill>
          <a:latin typeface="Verdana" pitchFamily="34" charset="0"/>
          <a:ea typeface="ＭＳ Ｐゴシック" pitchFamily="50" charset="-128"/>
        </a:defRPr>
      </a:lvl8pPr>
      <a:lvl9pPr marL="2181050" indent="-355048" algn="l" rtl="0" eaLnBrk="1" fontAlgn="base" hangingPunct="1">
        <a:spcBef>
          <a:spcPct val="0"/>
        </a:spcBef>
        <a:spcAft>
          <a:spcPct val="0"/>
        </a:spcAft>
        <a:defRPr kumimoji="1" sz="2000" b="1">
          <a:solidFill>
            <a:schemeClr val="tx1"/>
          </a:solidFill>
          <a:latin typeface="Verdana" pitchFamily="34" charset="0"/>
          <a:ea typeface="ＭＳ Ｐゴシック" pitchFamily="50" charset="-128"/>
        </a:defRPr>
      </a:lvl9pPr>
    </p:titleStyle>
    <p:bodyStyle>
      <a:lvl1pPr marL="0" indent="0" algn="just" rtl="0" eaLnBrk="0" fontAlgn="base" hangingPunct="0">
        <a:spcBef>
          <a:spcPct val="15000"/>
        </a:spcBef>
        <a:spcAft>
          <a:spcPct val="0"/>
        </a:spcAft>
        <a:buClr>
          <a:srgbClr val="0000CC"/>
        </a:buClr>
        <a:buSzPct val="80000"/>
        <a:buFont typeface="Monotype Sorts"/>
        <a:buNone/>
        <a:defRPr kumimoji="1" sz="2400">
          <a:solidFill>
            <a:schemeClr val="accent5">
              <a:lumMod val="50000"/>
            </a:schemeClr>
          </a:solidFill>
          <a:latin typeface="+mn-ea"/>
          <a:ea typeface="+mn-ea"/>
          <a:cs typeface="Verdana" pitchFamily="34" charset="0"/>
        </a:defRPr>
      </a:lvl1pPr>
      <a:lvl2pPr marL="451742" indent="0" algn="just" rtl="0" eaLnBrk="0" fontAlgn="base" hangingPunct="0">
        <a:spcBef>
          <a:spcPct val="15000"/>
        </a:spcBef>
        <a:spcAft>
          <a:spcPct val="0"/>
        </a:spcAft>
        <a:buClr>
          <a:srgbClr val="0000CC"/>
        </a:buClr>
        <a:buSzPct val="80000"/>
        <a:buFont typeface="Times New Roman" pitchFamily="18" charset="0"/>
        <a:buNone/>
        <a:defRPr kumimoji="1" sz="2400">
          <a:solidFill>
            <a:schemeClr val="accent5">
              <a:lumMod val="50000"/>
            </a:schemeClr>
          </a:solidFill>
          <a:latin typeface="+mn-ea"/>
          <a:ea typeface="+mn-ea"/>
          <a:cs typeface="Verdana" pitchFamily="34" charset="0"/>
        </a:defRPr>
      </a:lvl2pPr>
      <a:lvl3pPr marL="805214" indent="0" algn="just" rtl="0" eaLnBrk="0" fontAlgn="base" hangingPunct="0">
        <a:spcBef>
          <a:spcPct val="15000"/>
        </a:spcBef>
        <a:spcAft>
          <a:spcPct val="0"/>
        </a:spcAft>
        <a:buClr>
          <a:srgbClr val="0000CC"/>
        </a:buClr>
        <a:buSzPct val="80000"/>
        <a:buFont typeface="Monotype Sorts"/>
        <a:buNone/>
        <a:defRPr kumimoji="1" sz="2400">
          <a:solidFill>
            <a:schemeClr val="accent5">
              <a:lumMod val="50000"/>
            </a:schemeClr>
          </a:solidFill>
          <a:latin typeface="+mn-ea"/>
          <a:ea typeface="+mn-ea"/>
          <a:cs typeface="Verdana" pitchFamily="34" charset="0"/>
        </a:defRPr>
      </a:lvl3pPr>
      <a:lvl4pPr marL="1160267" indent="0" algn="just" rtl="0" eaLnBrk="0" fontAlgn="base" hangingPunct="0">
        <a:spcBef>
          <a:spcPct val="15000"/>
        </a:spcBef>
        <a:spcAft>
          <a:spcPct val="0"/>
        </a:spcAft>
        <a:buClr>
          <a:srgbClr val="0000CC"/>
        </a:buClr>
        <a:buSzPct val="80000"/>
        <a:buFont typeface="Times New Roman" pitchFamily="18" charset="0"/>
        <a:buNone/>
        <a:defRPr kumimoji="1" sz="2400">
          <a:solidFill>
            <a:schemeClr val="accent5">
              <a:lumMod val="50000"/>
            </a:schemeClr>
          </a:solidFill>
          <a:latin typeface="+mn-ea"/>
          <a:ea typeface="+mn-ea"/>
          <a:cs typeface="Verdana" pitchFamily="34" charset="0"/>
        </a:defRPr>
      </a:lvl4pPr>
      <a:lvl5pPr marL="1516906" indent="0" algn="just" rtl="0" eaLnBrk="0" fontAlgn="base" hangingPunct="0">
        <a:spcBef>
          <a:spcPct val="15000"/>
        </a:spcBef>
        <a:spcAft>
          <a:spcPct val="0"/>
        </a:spcAft>
        <a:buClr>
          <a:srgbClr val="0000CC"/>
        </a:buClr>
        <a:buSzPct val="80000"/>
        <a:buFont typeface="Monotype Sorts"/>
        <a:buNone/>
        <a:defRPr kumimoji="1" sz="2400">
          <a:solidFill>
            <a:schemeClr val="accent5">
              <a:lumMod val="50000"/>
            </a:schemeClr>
          </a:solidFill>
          <a:latin typeface="+mn-ea"/>
          <a:ea typeface="+mn-ea"/>
          <a:cs typeface="Verdana" pitchFamily="34" charset="0"/>
        </a:defRPr>
      </a:lvl5pPr>
      <a:lvl6pPr marL="2149342" indent="-175936" algn="l" rtl="0" eaLnBrk="1" fontAlgn="base" hangingPunct="1">
        <a:spcBef>
          <a:spcPct val="15000"/>
        </a:spcBef>
        <a:spcAft>
          <a:spcPct val="0"/>
        </a:spcAft>
        <a:buClr>
          <a:srgbClr val="0000CC"/>
        </a:buClr>
        <a:buSzPct val="80000"/>
        <a:buFont typeface="Monotype Sorts" pitchFamily="2" charset="2"/>
        <a:buChar char="n"/>
        <a:defRPr kumimoji="1" sz="1000">
          <a:solidFill>
            <a:schemeClr val="tx1"/>
          </a:solidFill>
          <a:latin typeface="+mn-lt"/>
          <a:ea typeface="+mn-ea"/>
        </a:defRPr>
      </a:lvl6pPr>
      <a:lvl7pPr marL="2605844" indent="-175936" algn="l" rtl="0" eaLnBrk="1" fontAlgn="base" hangingPunct="1">
        <a:spcBef>
          <a:spcPct val="15000"/>
        </a:spcBef>
        <a:spcAft>
          <a:spcPct val="0"/>
        </a:spcAft>
        <a:buClr>
          <a:srgbClr val="0000CC"/>
        </a:buClr>
        <a:buSzPct val="80000"/>
        <a:buFont typeface="Monotype Sorts" pitchFamily="2" charset="2"/>
        <a:buChar char="n"/>
        <a:defRPr kumimoji="1" sz="1000">
          <a:solidFill>
            <a:schemeClr val="tx1"/>
          </a:solidFill>
          <a:latin typeface="+mn-lt"/>
          <a:ea typeface="+mn-ea"/>
        </a:defRPr>
      </a:lvl7pPr>
      <a:lvl8pPr marL="3062345" indent="-175936" algn="l" rtl="0" eaLnBrk="1" fontAlgn="base" hangingPunct="1">
        <a:spcBef>
          <a:spcPct val="15000"/>
        </a:spcBef>
        <a:spcAft>
          <a:spcPct val="0"/>
        </a:spcAft>
        <a:buClr>
          <a:srgbClr val="0000CC"/>
        </a:buClr>
        <a:buSzPct val="80000"/>
        <a:buFont typeface="Monotype Sorts" pitchFamily="2" charset="2"/>
        <a:buChar char="n"/>
        <a:defRPr kumimoji="1" sz="1000">
          <a:solidFill>
            <a:schemeClr val="tx1"/>
          </a:solidFill>
          <a:latin typeface="+mn-lt"/>
          <a:ea typeface="+mn-ea"/>
        </a:defRPr>
      </a:lvl8pPr>
      <a:lvl9pPr marL="3518841" indent="-175936" algn="l" rtl="0" eaLnBrk="1" fontAlgn="base" hangingPunct="1">
        <a:spcBef>
          <a:spcPct val="15000"/>
        </a:spcBef>
        <a:spcAft>
          <a:spcPct val="0"/>
        </a:spcAft>
        <a:buClr>
          <a:srgbClr val="0000CC"/>
        </a:buClr>
        <a:buSzPct val="80000"/>
        <a:buFont typeface="Monotype Sorts" pitchFamily="2" charset="2"/>
        <a:buChar char="n"/>
        <a:defRPr kumimoji="1" sz="1000">
          <a:solidFill>
            <a:schemeClr val="tx1"/>
          </a:solidFill>
          <a:latin typeface="+mn-lt"/>
          <a:ea typeface="+mn-ea"/>
        </a:defRPr>
      </a:lvl9pPr>
    </p:bodyStyle>
    <p:otherStyle>
      <a:defPPr>
        <a:defRPr lang="ja-JP"/>
      </a:defPPr>
      <a:lvl1pPr marL="0" algn="l" defTabSz="913000" rtl="0" eaLnBrk="1" latinLnBrk="0" hangingPunct="1">
        <a:defRPr kumimoji="1" sz="1800" kern="1200">
          <a:solidFill>
            <a:schemeClr val="tx1"/>
          </a:solidFill>
          <a:latin typeface="+mn-lt"/>
          <a:ea typeface="+mn-ea"/>
          <a:cs typeface="+mn-cs"/>
        </a:defRPr>
      </a:lvl1pPr>
      <a:lvl2pPr marL="456500" algn="l" defTabSz="913000" rtl="0" eaLnBrk="1" latinLnBrk="0" hangingPunct="1">
        <a:defRPr kumimoji="1" sz="1800" kern="1200">
          <a:solidFill>
            <a:schemeClr val="tx1"/>
          </a:solidFill>
          <a:latin typeface="+mn-lt"/>
          <a:ea typeface="+mn-ea"/>
          <a:cs typeface="+mn-cs"/>
        </a:defRPr>
      </a:lvl2pPr>
      <a:lvl3pPr marL="913000" algn="l" defTabSz="913000" rtl="0" eaLnBrk="1" latinLnBrk="0" hangingPunct="1">
        <a:defRPr kumimoji="1" sz="1800" kern="1200">
          <a:solidFill>
            <a:schemeClr val="tx1"/>
          </a:solidFill>
          <a:latin typeface="+mn-lt"/>
          <a:ea typeface="+mn-ea"/>
          <a:cs typeface="+mn-cs"/>
        </a:defRPr>
      </a:lvl3pPr>
      <a:lvl4pPr marL="1369492" algn="l" defTabSz="913000" rtl="0" eaLnBrk="1" latinLnBrk="0" hangingPunct="1">
        <a:defRPr kumimoji="1" sz="1800" kern="1200">
          <a:solidFill>
            <a:schemeClr val="tx1"/>
          </a:solidFill>
          <a:latin typeface="+mn-lt"/>
          <a:ea typeface="+mn-ea"/>
          <a:cs typeface="+mn-cs"/>
        </a:defRPr>
      </a:lvl4pPr>
      <a:lvl5pPr marL="1825992" algn="l" defTabSz="913000" rtl="0" eaLnBrk="1" latinLnBrk="0" hangingPunct="1">
        <a:defRPr kumimoji="1" sz="1800" kern="1200">
          <a:solidFill>
            <a:schemeClr val="tx1"/>
          </a:solidFill>
          <a:latin typeface="+mn-lt"/>
          <a:ea typeface="+mn-ea"/>
          <a:cs typeface="+mn-cs"/>
        </a:defRPr>
      </a:lvl5pPr>
      <a:lvl6pPr marL="2282494" algn="l" defTabSz="913000" rtl="0" eaLnBrk="1" latinLnBrk="0" hangingPunct="1">
        <a:defRPr kumimoji="1" sz="1800" kern="1200">
          <a:solidFill>
            <a:schemeClr val="tx1"/>
          </a:solidFill>
          <a:latin typeface="+mn-lt"/>
          <a:ea typeface="+mn-ea"/>
          <a:cs typeface="+mn-cs"/>
        </a:defRPr>
      </a:lvl6pPr>
      <a:lvl7pPr marL="2738989" algn="l" defTabSz="913000" rtl="0" eaLnBrk="1" latinLnBrk="0" hangingPunct="1">
        <a:defRPr kumimoji="1" sz="1800" kern="1200">
          <a:solidFill>
            <a:schemeClr val="tx1"/>
          </a:solidFill>
          <a:latin typeface="+mn-lt"/>
          <a:ea typeface="+mn-ea"/>
          <a:cs typeface="+mn-cs"/>
        </a:defRPr>
      </a:lvl7pPr>
      <a:lvl8pPr marL="3195491" algn="l" defTabSz="913000" rtl="0" eaLnBrk="1" latinLnBrk="0" hangingPunct="1">
        <a:defRPr kumimoji="1" sz="1800" kern="1200">
          <a:solidFill>
            <a:schemeClr val="tx1"/>
          </a:solidFill>
          <a:latin typeface="+mn-lt"/>
          <a:ea typeface="+mn-ea"/>
          <a:cs typeface="+mn-cs"/>
        </a:defRPr>
      </a:lvl8pPr>
      <a:lvl9pPr marL="3651986" algn="l" defTabSz="9130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1714C72-9723-4C5D-BE5B-AE7052E62056}"/>
              </a:ext>
            </a:extLst>
          </p:cNvPr>
          <p:cNvSpPr>
            <a:spLocks noGrp="1"/>
          </p:cNvSpPr>
          <p:nvPr>
            <p:ph sz="quarter" idx="4294967295"/>
          </p:nvPr>
        </p:nvSpPr>
        <p:spPr>
          <a:xfrm>
            <a:off x="0" y="1412875"/>
            <a:ext cx="9074150" cy="2160141"/>
          </a:xfrm>
          <a:prstGeom prst="rect">
            <a:avLst/>
          </a:prstGeom>
        </p:spPr>
        <p:txBody>
          <a:bodyPr/>
          <a:lstStyle/>
          <a:p>
            <a:pPr algn="ctr"/>
            <a:r>
              <a:rPr kumimoji="1" lang="ja-JP" altLang="en-US" sz="4800" b="1" dirty="0">
                <a:solidFill>
                  <a:srgbClr val="FF0000"/>
                </a:solidFill>
              </a:rPr>
              <a:t>働き方改革と労働環境の改善</a:t>
            </a:r>
            <a:endParaRPr kumimoji="1" lang="en-US" altLang="ja-JP" sz="4800" b="1" dirty="0">
              <a:solidFill>
                <a:srgbClr val="FF0000"/>
              </a:solidFill>
            </a:endParaRPr>
          </a:p>
          <a:p>
            <a:pPr algn="ctr"/>
            <a:r>
              <a:rPr lang="ja-JP" altLang="en-US" sz="4800" b="1" dirty="0">
                <a:solidFill>
                  <a:srgbClr val="FF0000"/>
                </a:solidFill>
              </a:rPr>
              <a:t>　②ハラスメントの防止</a:t>
            </a:r>
            <a:endParaRPr lang="en-US" altLang="ja-JP" sz="4800" b="1" dirty="0">
              <a:solidFill>
                <a:srgbClr val="FF0000"/>
              </a:solidFill>
            </a:endParaRPr>
          </a:p>
          <a:p>
            <a:pPr algn="ctr"/>
            <a:endParaRPr kumimoji="1" lang="en-US" altLang="ja-JP" sz="4800" b="1" dirty="0">
              <a:solidFill>
                <a:srgbClr val="FF0000"/>
              </a:solidFill>
            </a:endParaRPr>
          </a:p>
          <a:p>
            <a:pPr algn="ctr"/>
            <a:endParaRPr kumimoji="1" lang="en-US" altLang="ja-JP" sz="4800" b="1" dirty="0">
              <a:solidFill>
                <a:srgbClr val="FF0000"/>
              </a:solidFill>
            </a:endParaRPr>
          </a:p>
          <a:p>
            <a:pPr algn="r"/>
            <a:r>
              <a:rPr lang="ja-JP" altLang="en-US" sz="3600" dirty="0">
                <a:solidFill>
                  <a:srgbClr val="FF0000"/>
                </a:solidFill>
              </a:rPr>
              <a:t>原田労務管理事務所</a:t>
            </a:r>
            <a:endParaRPr kumimoji="1" lang="ja-JP" altLang="en-US" sz="3600" dirty="0">
              <a:solidFill>
                <a:srgbClr val="FF0000"/>
              </a:solidFill>
            </a:endParaRPr>
          </a:p>
        </p:txBody>
      </p:sp>
    </p:spTree>
    <p:extLst>
      <p:ext uri="{BB962C8B-B14F-4D97-AF65-F5344CB8AC3E}">
        <p14:creationId xmlns:p14="http://schemas.microsoft.com/office/powerpoint/2010/main" val="142961769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2E7ABCEB-0DC7-4483-B87D-4A1C3507F8CA}"/>
              </a:ext>
            </a:extLst>
          </p:cNvPr>
          <p:cNvGraphicFramePr>
            <a:graphicFrameLocks noGrp="1"/>
          </p:cNvGraphicFramePr>
          <p:nvPr>
            <p:ph sz="quarter" idx="4294967295"/>
            <p:extLst>
              <p:ext uri="{D42A27DB-BD31-4B8C-83A1-F6EECF244321}">
                <p14:modId xmlns:p14="http://schemas.microsoft.com/office/powerpoint/2010/main" val="4060114600"/>
              </p:ext>
            </p:extLst>
          </p:nvPr>
        </p:nvGraphicFramePr>
        <p:xfrm>
          <a:off x="69850" y="620688"/>
          <a:ext cx="9074150" cy="4743244"/>
        </p:xfrm>
        <a:graphic>
          <a:graphicData uri="http://schemas.openxmlformats.org/drawingml/2006/table">
            <a:tbl>
              <a:tblPr firstRow="1" bandRow="1">
                <a:tableStyleId>{7DF18680-E054-41AD-8BC1-D1AEF772440D}</a:tableStyleId>
              </a:tblPr>
              <a:tblGrid>
                <a:gridCol w="3816995">
                  <a:extLst>
                    <a:ext uri="{9D8B030D-6E8A-4147-A177-3AD203B41FA5}">
                      <a16:colId xmlns:a16="http://schemas.microsoft.com/office/drawing/2014/main" val="462802151"/>
                    </a:ext>
                  </a:extLst>
                </a:gridCol>
                <a:gridCol w="5257155">
                  <a:extLst>
                    <a:ext uri="{9D8B030D-6E8A-4147-A177-3AD203B41FA5}">
                      <a16:colId xmlns:a16="http://schemas.microsoft.com/office/drawing/2014/main" val="2135081046"/>
                    </a:ext>
                  </a:extLst>
                </a:gridCol>
              </a:tblGrid>
              <a:tr h="427542">
                <a:tc>
                  <a:txBody>
                    <a:bodyPr/>
                    <a:lstStyle/>
                    <a:p>
                      <a:pPr algn="ctr"/>
                      <a:r>
                        <a:rPr kumimoji="1" lang="ja-JP" altLang="en-US" sz="2400" dirty="0">
                          <a:solidFill>
                            <a:schemeClr val="bg1"/>
                          </a:solidFill>
                        </a:rPr>
                        <a:t>類型</a:t>
                      </a:r>
                    </a:p>
                  </a:txBody>
                  <a:tcPr anchor="ctr"/>
                </a:tc>
                <a:tc>
                  <a:txBody>
                    <a:bodyPr/>
                    <a:lstStyle/>
                    <a:p>
                      <a:pPr algn="ctr"/>
                      <a:r>
                        <a:rPr kumimoji="1" lang="ja-JP" altLang="en-US" sz="2400" dirty="0">
                          <a:solidFill>
                            <a:schemeClr val="bg1"/>
                          </a:solidFill>
                        </a:rPr>
                        <a:t>事例</a:t>
                      </a:r>
                    </a:p>
                  </a:txBody>
                  <a:tcPr anchor="ctr"/>
                </a:tc>
                <a:extLst>
                  <a:ext uri="{0D108BD9-81ED-4DB2-BD59-A6C34878D82A}">
                    <a16:rowId xmlns:a16="http://schemas.microsoft.com/office/drawing/2014/main" val="2697510541"/>
                  </a:ext>
                </a:extLst>
              </a:tr>
              <a:tr h="568591">
                <a:tc>
                  <a:txBody>
                    <a:bodyPr/>
                    <a:lstStyle/>
                    <a:p>
                      <a:r>
                        <a:rPr kumimoji="1" lang="ja-JP" altLang="en-US" sz="2400" dirty="0">
                          <a:solidFill>
                            <a:schemeClr val="accent5">
                              <a:lumMod val="50000"/>
                            </a:schemeClr>
                          </a:solidFill>
                        </a:rPr>
                        <a:t>イ　身体的な攻撃</a:t>
                      </a:r>
                    </a:p>
                  </a:txBody>
                  <a:tcPr anchor="ctr"/>
                </a:tc>
                <a:tc>
                  <a:txBody>
                    <a:bodyPr/>
                    <a:lstStyle/>
                    <a:p>
                      <a:r>
                        <a:rPr kumimoji="1" lang="ja-JP" altLang="en-US" sz="2400" dirty="0">
                          <a:solidFill>
                            <a:schemeClr val="accent5">
                              <a:lumMod val="50000"/>
                            </a:schemeClr>
                          </a:solidFill>
                        </a:rPr>
                        <a:t>暴行・傷害</a:t>
                      </a:r>
                    </a:p>
                  </a:txBody>
                  <a:tcPr anchor="ctr"/>
                </a:tc>
                <a:extLst>
                  <a:ext uri="{0D108BD9-81ED-4DB2-BD59-A6C34878D82A}">
                    <a16:rowId xmlns:a16="http://schemas.microsoft.com/office/drawing/2014/main" val="3840715068"/>
                  </a:ext>
                </a:extLst>
              </a:tr>
              <a:tr h="568591">
                <a:tc>
                  <a:txBody>
                    <a:bodyPr/>
                    <a:lstStyle/>
                    <a:p>
                      <a:r>
                        <a:rPr kumimoji="1" lang="ja-JP" altLang="en-US" sz="2400" dirty="0">
                          <a:solidFill>
                            <a:schemeClr val="accent5">
                              <a:lumMod val="50000"/>
                            </a:schemeClr>
                          </a:solidFill>
                        </a:rPr>
                        <a:t>ロ　精神的な攻撃</a:t>
                      </a:r>
                    </a:p>
                  </a:txBody>
                  <a:tcPr anchor="ctr"/>
                </a:tc>
                <a:tc>
                  <a:txBody>
                    <a:bodyPr/>
                    <a:lstStyle/>
                    <a:p>
                      <a:r>
                        <a:rPr kumimoji="1" lang="ja-JP" altLang="en-US" sz="2400" dirty="0">
                          <a:solidFill>
                            <a:schemeClr val="accent5">
                              <a:lumMod val="50000"/>
                            </a:schemeClr>
                          </a:solidFill>
                        </a:rPr>
                        <a:t>脅迫・名誉毀損・侮辱・ひどい暴言</a:t>
                      </a:r>
                    </a:p>
                  </a:txBody>
                  <a:tcPr anchor="ctr"/>
                </a:tc>
                <a:extLst>
                  <a:ext uri="{0D108BD9-81ED-4DB2-BD59-A6C34878D82A}">
                    <a16:rowId xmlns:a16="http://schemas.microsoft.com/office/drawing/2014/main" val="1846038692"/>
                  </a:ext>
                </a:extLst>
              </a:tr>
              <a:tr h="568591">
                <a:tc>
                  <a:txBody>
                    <a:bodyPr/>
                    <a:lstStyle/>
                    <a:p>
                      <a:r>
                        <a:rPr kumimoji="1" lang="ja-JP" altLang="en-US" sz="2400" dirty="0">
                          <a:solidFill>
                            <a:schemeClr val="accent5">
                              <a:lumMod val="50000"/>
                            </a:schemeClr>
                          </a:solidFill>
                        </a:rPr>
                        <a:t>ハ　人間関係からの切り離し</a:t>
                      </a:r>
                    </a:p>
                  </a:txBody>
                  <a:tcPr anchor="ctr"/>
                </a:tc>
                <a:tc>
                  <a:txBody>
                    <a:bodyPr/>
                    <a:lstStyle/>
                    <a:p>
                      <a:r>
                        <a:rPr kumimoji="1" lang="ja-JP" altLang="en-US" sz="2400" dirty="0">
                          <a:solidFill>
                            <a:schemeClr val="accent5">
                              <a:lumMod val="50000"/>
                            </a:schemeClr>
                          </a:solidFill>
                        </a:rPr>
                        <a:t>隔離・仲間外し・無視</a:t>
                      </a:r>
                    </a:p>
                  </a:txBody>
                  <a:tcPr anchor="ctr"/>
                </a:tc>
                <a:extLst>
                  <a:ext uri="{0D108BD9-81ED-4DB2-BD59-A6C34878D82A}">
                    <a16:rowId xmlns:a16="http://schemas.microsoft.com/office/drawing/2014/main" val="3602043254"/>
                  </a:ext>
                </a:extLst>
              </a:tr>
              <a:tr h="769575">
                <a:tc>
                  <a:txBody>
                    <a:bodyPr/>
                    <a:lstStyle/>
                    <a:p>
                      <a:r>
                        <a:rPr kumimoji="1" lang="ja-JP" altLang="en-US" sz="2400" dirty="0">
                          <a:solidFill>
                            <a:schemeClr val="accent5">
                              <a:lumMod val="50000"/>
                            </a:schemeClr>
                          </a:solidFill>
                        </a:rPr>
                        <a:t>二　過大な要求</a:t>
                      </a:r>
                    </a:p>
                  </a:txBody>
                  <a:tcPr anchor="ctr"/>
                </a:tc>
                <a:tc>
                  <a:txBody>
                    <a:bodyPr/>
                    <a:lstStyle/>
                    <a:p>
                      <a:r>
                        <a:rPr kumimoji="1" lang="ja-JP" altLang="en-US" sz="2400" dirty="0">
                          <a:solidFill>
                            <a:schemeClr val="accent5">
                              <a:lumMod val="50000"/>
                            </a:schemeClr>
                          </a:solidFill>
                        </a:rPr>
                        <a:t>業務上明らかに不要なことや遂行不可能なことの強制・仕事の妨害</a:t>
                      </a:r>
                    </a:p>
                  </a:txBody>
                  <a:tcPr anchor="ctr"/>
                </a:tc>
                <a:extLst>
                  <a:ext uri="{0D108BD9-81ED-4DB2-BD59-A6C34878D82A}">
                    <a16:rowId xmlns:a16="http://schemas.microsoft.com/office/drawing/2014/main" val="3031190352"/>
                  </a:ext>
                </a:extLst>
              </a:tr>
              <a:tr h="1111608">
                <a:tc>
                  <a:txBody>
                    <a:bodyPr/>
                    <a:lstStyle/>
                    <a:p>
                      <a:r>
                        <a:rPr kumimoji="1" lang="ja-JP" altLang="en-US" sz="2400" dirty="0">
                          <a:solidFill>
                            <a:schemeClr val="accent5">
                              <a:lumMod val="50000"/>
                            </a:schemeClr>
                          </a:solidFill>
                        </a:rPr>
                        <a:t>ホ　過小な要求</a:t>
                      </a:r>
                    </a:p>
                  </a:txBody>
                  <a:tcPr anchor="ctr"/>
                </a:tc>
                <a:tc>
                  <a:txBody>
                    <a:bodyPr/>
                    <a:lstStyle/>
                    <a:p>
                      <a:r>
                        <a:rPr kumimoji="1" lang="ja-JP" altLang="en-US" sz="2400" dirty="0">
                          <a:solidFill>
                            <a:schemeClr val="accent5">
                              <a:lumMod val="50000"/>
                            </a:schemeClr>
                          </a:solidFill>
                        </a:rPr>
                        <a:t>業務上の合理性なく能力や経験とかけ離れた程度の低い仕事を命じることや仕事を与えないこと</a:t>
                      </a:r>
                    </a:p>
                  </a:txBody>
                  <a:tcPr anchor="ctr"/>
                </a:tc>
                <a:extLst>
                  <a:ext uri="{0D108BD9-81ED-4DB2-BD59-A6C34878D82A}">
                    <a16:rowId xmlns:a16="http://schemas.microsoft.com/office/drawing/2014/main" val="1016096673"/>
                  </a:ext>
                </a:extLst>
              </a:tr>
              <a:tr h="568591">
                <a:tc>
                  <a:txBody>
                    <a:bodyPr/>
                    <a:lstStyle/>
                    <a:p>
                      <a:r>
                        <a:rPr kumimoji="1" lang="ja-JP" altLang="en-US" sz="2400" dirty="0">
                          <a:solidFill>
                            <a:schemeClr val="accent5">
                              <a:lumMod val="50000"/>
                            </a:schemeClr>
                          </a:solidFill>
                        </a:rPr>
                        <a:t>へ　個の侵害</a:t>
                      </a:r>
                    </a:p>
                  </a:txBody>
                  <a:tcPr anchor="ctr"/>
                </a:tc>
                <a:tc>
                  <a:txBody>
                    <a:bodyPr/>
                    <a:lstStyle/>
                    <a:p>
                      <a:r>
                        <a:rPr kumimoji="1" lang="ja-JP" altLang="en-US" sz="2400" dirty="0">
                          <a:solidFill>
                            <a:schemeClr val="accent5">
                              <a:lumMod val="50000"/>
                            </a:schemeClr>
                          </a:solidFill>
                        </a:rPr>
                        <a:t>私的なことに過度に立ち入ること</a:t>
                      </a:r>
                    </a:p>
                  </a:txBody>
                  <a:tcPr anchor="ctr"/>
                </a:tc>
                <a:extLst>
                  <a:ext uri="{0D108BD9-81ED-4DB2-BD59-A6C34878D82A}">
                    <a16:rowId xmlns:a16="http://schemas.microsoft.com/office/drawing/2014/main" val="1298532075"/>
                  </a:ext>
                </a:extLst>
              </a:tr>
            </a:tbl>
          </a:graphicData>
        </a:graphic>
      </p:graphicFrame>
      <p:sp>
        <p:nvSpPr>
          <p:cNvPr id="3" name="タイトル 2">
            <a:extLst>
              <a:ext uri="{FF2B5EF4-FFF2-40B4-BE49-F238E27FC236}">
                <a16:creationId xmlns:a16="http://schemas.microsoft.com/office/drawing/2014/main" id="{F41D148D-0555-4656-A70B-E1B051EA0A61}"/>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パワーハラスメントの</a:t>
            </a:r>
            <a:r>
              <a:rPr kumimoji="1" lang="en-US" altLang="ja-JP" dirty="0"/>
              <a:t>6</a:t>
            </a:r>
            <a:r>
              <a:rPr kumimoji="1" lang="ja-JP" altLang="en-US" dirty="0"/>
              <a:t>類型（パワハラ指針（</a:t>
            </a:r>
            <a:r>
              <a:rPr kumimoji="1" lang="en-US" altLang="ja-JP" dirty="0"/>
              <a:t>7</a:t>
            </a:r>
            <a:r>
              <a:rPr kumimoji="1" lang="ja-JP" altLang="en-US" dirty="0"/>
              <a:t>））</a:t>
            </a:r>
            <a:r>
              <a:rPr kumimoji="1" lang="en-US" altLang="ja-JP" dirty="0"/>
              <a:t>	</a:t>
            </a:r>
            <a:endParaRPr kumimoji="1" lang="ja-JP" altLang="en-US" dirty="0"/>
          </a:p>
        </p:txBody>
      </p:sp>
      <p:sp>
        <p:nvSpPr>
          <p:cNvPr id="5" name="テキスト ボックス 4">
            <a:extLst>
              <a:ext uri="{FF2B5EF4-FFF2-40B4-BE49-F238E27FC236}">
                <a16:creationId xmlns:a16="http://schemas.microsoft.com/office/drawing/2014/main" id="{9B56141F-92BA-46AD-81DF-5FD59143A71B}"/>
              </a:ext>
            </a:extLst>
          </p:cNvPr>
          <p:cNvSpPr txBox="1"/>
          <p:nvPr/>
        </p:nvSpPr>
        <p:spPr>
          <a:xfrm>
            <a:off x="349970" y="5445224"/>
            <a:ext cx="8686525" cy="1323439"/>
          </a:xfrm>
          <a:prstGeom prst="rect">
            <a:avLst/>
          </a:prstGeom>
          <a:solidFill>
            <a:schemeClr val="accent3">
              <a:lumMod val="40000"/>
              <a:lumOff val="60000"/>
            </a:schemeClr>
          </a:solidFill>
        </p:spPr>
        <p:txBody>
          <a:bodyPr wrap="square" rtlCol="0">
            <a:spAutoFit/>
          </a:bodyPr>
          <a:lstStyle/>
          <a:p>
            <a:pPr marL="285750" indent="-285750" algn="just">
              <a:buFont typeface="Wingdings" panose="05000000000000000000" pitchFamily="2" charset="2"/>
              <a:buChar char="ü"/>
            </a:pPr>
            <a:r>
              <a:rPr kumimoji="1" lang="ja-JP" altLang="en-US" sz="1600" dirty="0">
                <a:solidFill>
                  <a:schemeClr val="accent5">
                    <a:lumMod val="50000"/>
                  </a:schemeClr>
                </a:solidFill>
                <a:latin typeface="+mn-ea"/>
                <a:ea typeface="+mn-ea"/>
                <a:cs typeface="Verdana" pitchFamily="34" charset="0"/>
              </a:rPr>
              <a:t>これらは職場のパワーハラスメントすべてを網羅するものではなく、</a:t>
            </a:r>
            <a:r>
              <a:rPr kumimoji="1" lang="ja-JP" altLang="en-US" sz="1600" u="sng" dirty="0">
                <a:solidFill>
                  <a:srgbClr val="FF0000"/>
                </a:solidFill>
                <a:latin typeface="+mn-ea"/>
                <a:ea typeface="+mn-ea"/>
                <a:cs typeface="Verdana" pitchFamily="34" charset="0"/>
              </a:rPr>
              <a:t>これ以外は問題ないということではない</a:t>
            </a:r>
            <a:r>
              <a:rPr kumimoji="1" lang="ja-JP" altLang="en-US" sz="1600" dirty="0">
                <a:solidFill>
                  <a:schemeClr val="accent5">
                    <a:lumMod val="50000"/>
                  </a:schemeClr>
                </a:solidFill>
                <a:latin typeface="+mn-ea"/>
                <a:ea typeface="+mn-ea"/>
                <a:cs typeface="Verdana" pitchFamily="34" charset="0"/>
              </a:rPr>
              <a:t>ことに留意</a:t>
            </a:r>
            <a:endParaRPr kumimoji="1" lang="en-US" altLang="ja-JP" sz="1600" dirty="0">
              <a:solidFill>
                <a:schemeClr val="accent5">
                  <a:lumMod val="50000"/>
                </a:schemeClr>
              </a:solidFill>
              <a:latin typeface="+mn-ea"/>
              <a:ea typeface="+mn-ea"/>
              <a:cs typeface="Verdana" pitchFamily="34" charset="0"/>
            </a:endParaRPr>
          </a:p>
          <a:p>
            <a:pPr marL="285750" indent="-285750" algn="just">
              <a:buFont typeface="Wingdings" panose="05000000000000000000" pitchFamily="2" charset="2"/>
              <a:buChar char="ü"/>
            </a:pPr>
            <a:r>
              <a:rPr kumimoji="1" lang="ja-JP" altLang="en-US" sz="1600" dirty="0">
                <a:solidFill>
                  <a:schemeClr val="accent5">
                    <a:lumMod val="50000"/>
                  </a:schemeClr>
                </a:solidFill>
                <a:latin typeface="+mn-ea"/>
                <a:ea typeface="+mn-ea"/>
                <a:cs typeface="Verdana" pitchFamily="34" charset="0"/>
              </a:rPr>
              <a:t>具体的なパワーハラスメント事案が発生した場合に、それがパワーハラスメントであるかどうかを判断するには、</a:t>
            </a:r>
            <a:r>
              <a:rPr kumimoji="1" lang="ja-JP" altLang="en-US" sz="1600" u="sng" dirty="0">
                <a:solidFill>
                  <a:srgbClr val="FF0000"/>
                </a:solidFill>
                <a:latin typeface="+mn-ea"/>
                <a:ea typeface="+mn-ea"/>
                <a:cs typeface="Verdana" pitchFamily="34" charset="0"/>
              </a:rPr>
              <a:t>行為が行われた状況や行為が継続であるかどうか等詳細な事実関係を把握し、各職場での共通認識や指針・裁判例も参考にしながら判断</a:t>
            </a:r>
            <a:r>
              <a:rPr kumimoji="1" lang="ja-JP" altLang="en-US" sz="1600" dirty="0">
                <a:solidFill>
                  <a:schemeClr val="accent5">
                    <a:lumMod val="50000"/>
                  </a:schemeClr>
                </a:solidFill>
                <a:latin typeface="+mn-ea"/>
                <a:ea typeface="+mn-ea"/>
                <a:cs typeface="Verdana" pitchFamily="34" charset="0"/>
              </a:rPr>
              <a:t>する。</a:t>
            </a:r>
          </a:p>
        </p:txBody>
      </p:sp>
    </p:spTree>
    <p:extLst>
      <p:ext uri="{BB962C8B-B14F-4D97-AF65-F5344CB8AC3E}">
        <p14:creationId xmlns:p14="http://schemas.microsoft.com/office/powerpoint/2010/main" val="127754637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F14F1B4A-0C32-4DC0-ABB5-61A34A587D24}"/>
              </a:ext>
            </a:extLst>
          </p:cNvPr>
          <p:cNvGraphicFramePr>
            <a:graphicFrameLocks noGrp="1"/>
          </p:cNvGraphicFramePr>
          <p:nvPr>
            <p:ph sz="quarter" idx="4294967295"/>
            <p:extLst>
              <p:ext uri="{D42A27DB-BD31-4B8C-83A1-F6EECF244321}">
                <p14:modId xmlns:p14="http://schemas.microsoft.com/office/powerpoint/2010/main" val="810422968"/>
              </p:ext>
            </p:extLst>
          </p:nvPr>
        </p:nvGraphicFramePr>
        <p:xfrm>
          <a:off x="34925" y="646113"/>
          <a:ext cx="9074150" cy="1925320"/>
        </p:xfrm>
        <a:graphic>
          <a:graphicData uri="http://schemas.openxmlformats.org/drawingml/2006/table">
            <a:tbl>
              <a:tblPr firstRow="1" bandRow="1">
                <a:tableStyleId>{7DF18680-E054-41AD-8BC1-D1AEF772440D}</a:tableStyleId>
              </a:tblPr>
              <a:tblGrid>
                <a:gridCol w="4537075">
                  <a:extLst>
                    <a:ext uri="{9D8B030D-6E8A-4147-A177-3AD203B41FA5}">
                      <a16:colId xmlns:a16="http://schemas.microsoft.com/office/drawing/2014/main" val="1380941388"/>
                    </a:ext>
                  </a:extLst>
                </a:gridCol>
                <a:gridCol w="4537075">
                  <a:extLst>
                    <a:ext uri="{9D8B030D-6E8A-4147-A177-3AD203B41FA5}">
                      <a16:colId xmlns:a16="http://schemas.microsoft.com/office/drawing/2014/main" val="1632239530"/>
                    </a:ext>
                  </a:extLst>
                </a:gridCol>
              </a:tblGrid>
              <a:tr h="370840">
                <a:tc>
                  <a:txBody>
                    <a:bodyPr/>
                    <a:lstStyle/>
                    <a:p>
                      <a:pPr algn="ctr"/>
                      <a:r>
                        <a:rPr kumimoji="1" lang="ja-JP" altLang="en-US" sz="1800" b="1" dirty="0"/>
                        <a:t>該当すると考えられる例</a:t>
                      </a:r>
                    </a:p>
                  </a:txBody>
                  <a:tcPr/>
                </a:tc>
                <a:tc>
                  <a:txBody>
                    <a:bodyPr/>
                    <a:lstStyle/>
                    <a:p>
                      <a:pPr algn="ctr"/>
                      <a:r>
                        <a:rPr kumimoji="1" lang="ja-JP" altLang="en-US" sz="1800" b="1" dirty="0"/>
                        <a:t>該当しないと考えられる例</a:t>
                      </a:r>
                    </a:p>
                  </a:txBody>
                  <a:tcPr/>
                </a:tc>
                <a:extLst>
                  <a:ext uri="{0D108BD9-81ED-4DB2-BD59-A6C34878D82A}">
                    <a16:rowId xmlns:a16="http://schemas.microsoft.com/office/drawing/2014/main" val="1164592191"/>
                  </a:ext>
                </a:extLst>
              </a:tr>
              <a:tr h="370840">
                <a:tc>
                  <a:txBody>
                    <a:bodyPr/>
                    <a:lstStyle/>
                    <a:p>
                      <a:pPr marL="342900" indent="-342900">
                        <a:buFont typeface="+mj-ea"/>
                        <a:buAutoNum type="circleNumDbPlain"/>
                      </a:pPr>
                      <a:r>
                        <a:rPr kumimoji="1" lang="ja-JP" altLang="en-US" sz="2400" dirty="0">
                          <a:solidFill>
                            <a:schemeClr val="accent5">
                              <a:lumMod val="50000"/>
                            </a:schemeClr>
                          </a:solidFill>
                        </a:rPr>
                        <a:t>殴打、足蹴りを行うこと。</a:t>
                      </a:r>
                      <a:endParaRPr kumimoji="1" lang="en-US" altLang="ja-JP" sz="2400" dirty="0">
                        <a:solidFill>
                          <a:schemeClr val="accent5">
                            <a:lumMod val="50000"/>
                          </a:schemeClr>
                        </a:solidFill>
                      </a:endParaRPr>
                    </a:p>
                    <a:p>
                      <a:pPr marL="342900" indent="-342900">
                        <a:buFont typeface="+mj-ea"/>
                        <a:buAutoNum type="circleNumDbPlain"/>
                      </a:pPr>
                      <a:endParaRPr kumimoji="1" lang="en-US" altLang="ja-JP" sz="2400" dirty="0">
                        <a:solidFill>
                          <a:schemeClr val="accent5">
                            <a:lumMod val="50000"/>
                          </a:schemeClr>
                        </a:solidFill>
                      </a:endParaRPr>
                    </a:p>
                    <a:p>
                      <a:pPr marL="342900" indent="-342900">
                        <a:buFont typeface="+mj-ea"/>
                        <a:buAutoNum type="circleNumDbPlain"/>
                      </a:pPr>
                      <a:r>
                        <a:rPr kumimoji="1" lang="ja-JP" altLang="en-US" sz="2400" dirty="0">
                          <a:solidFill>
                            <a:schemeClr val="accent5">
                              <a:lumMod val="50000"/>
                            </a:schemeClr>
                          </a:solidFill>
                        </a:rPr>
                        <a:t>相手に物を投げつけること。</a:t>
                      </a:r>
                      <a:endParaRPr kumimoji="1" lang="en-US" altLang="ja-JP" sz="2400" dirty="0">
                        <a:solidFill>
                          <a:schemeClr val="accent5">
                            <a:lumMod val="50000"/>
                          </a:schemeClr>
                        </a:solidFill>
                      </a:endParaRPr>
                    </a:p>
                    <a:p>
                      <a:pPr marL="0" indent="0">
                        <a:buFont typeface="+mj-ea"/>
                        <a:buNone/>
                      </a:pPr>
                      <a:endParaRPr kumimoji="1" lang="ja-JP" altLang="en-US" sz="2400" dirty="0">
                        <a:solidFill>
                          <a:schemeClr val="accent5">
                            <a:lumMod val="50000"/>
                          </a:schemeClr>
                        </a:solidFill>
                      </a:endParaRPr>
                    </a:p>
                  </a:txBody>
                  <a:tcPr/>
                </a:tc>
                <a:tc>
                  <a:txBody>
                    <a:bodyPr/>
                    <a:lstStyle/>
                    <a:p>
                      <a:pPr marL="342900" indent="-342900">
                        <a:buFont typeface="+mj-ea"/>
                        <a:buAutoNum type="circleNumDbPlain"/>
                      </a:pPr>
                      <a:r>
                        <a:rPr kumimoji="1" lang="ja-JP" altLang="en-US" sz="2400" dirty="0">
                          <a:solidFill>
                            <a:schemeClr val="accent5">
                              <a:lumMod val="50000"/>
                            </a:schemeClr>
                          </a:solidFill>
                        </a:rPr>
                        <a:t>誤ってぶつかること。</a:t>
                      </a:r>
                    </a:p>
                  </a:txBody>
                  <a:tcPr/>
                </a:tc>
                <a:extLst>
                  <a:ext uri="{0D108BD9-81ED-4DB2-BD59-A6C34878D82A}">
                    <a16:rowId xmlns:a16="http://schemas.microsoft.com/office/drawing/2014/main" val="164402630"/>
                  </a:ext>
                </a:extLst>
              </a:tr>
            </a:tbl>
          </a:graphicData>
        </a:graphic>
      </p:graphicFrame>
      <p:sp>
        <p:nvSpPr>
          <p:cNvPr id="3" name="タイトル 2">
            <a:extLst>
              <a:ext uri="{FF2B5EF4-FFF2-40B4-BE49-F238E27FC236}">
                <a16:creationId xmlns:a16="http://schemas.microsoft.com/office/drawing/2014/main" id="{A6F1364A-A3CC-4935-B9F2-36C9789F3362}"/>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身体的な攻撃（暴行・傷害）</a:t>
            </a:r>
          </a:p>
        </p:txBody>
      </p:sp>
      <p:sp>
        <p:nvSpPr>
          <p:cNvPr id="2" name="テキスト ボックス 1">
            <a:extLst>
              <a:ext uri="{FF2B5EF4-FFF2-40B4-BE49-F238E27FC236}">
                <a16:creationId xmlns:a16="http://schemas.microsoft.com/office/drawing/2014/main" id="{ECA08FD4-3AEC-4BE8-866A-0773BFD141D7}"/>
              </a:ext>
            </a:extLst>
          </p:cNvPr>
          <p:cNvSpPr txBox="1"/>
          <p:nvPr/>
        </p:nvSpPr>
        <p:spPr>
          <a:xfrm>
            <a:off x="1403648" y="5517232"/>
            <a:ext cx="6678431" cy="400110"/>
          </a:xfrm>
          <a:prstGeom prst="rect">
            <a:avLst/>
          </a:prstGeom>
          <a:solidFill>
            <a:schemeClr val="accent5">
              <a:lumMod val="40000"/>
              <a:lumOff val="60000"/>
            </a:schemeClr>
          </a:solidFill>
        </p:spPr>
        <p:txBody>
          <a:bodyPr wrap="none" rtlCol="0">
            <a:spAutoFit/>
          </a:bodyPr>
          <a:lstStyle/>
          <a:p>
            <a:pPr algn="ctr"/>
            <a:r>
              <a:rPr kumimoji="1" lang="ja-JP" altLang="en-US" sz="2000" u="sng" dirty="0">
                <a:solidFill>
                  <a:srgbClr val="FF0000"/>
                </a:solidFill>
              </a:rPr>
              <a:t>そもそもが「業務上必要かつ相当な範囲を超えた」言動に該当</a:t>
            </a:r>
            <a:endParaRPr kumimoji="1" lang="ja-JP" altLang="en-US" sz="1400" u="sng" dirty="0">
              <a:solidFill>
                <a:srgbClr val="FF0000"/>
              </a:solidFill>
              <a:latin typeface="+mn-ea"/>
              <a:cs typeface="Verdana" pitchFamily="34" charset="0"/>
            </a:endParaRPr>
          </a:p>
        </p:txBody>
      </p:sp>
      <p:sp>
        <p:nvSpPr>
          <p:cNvPr id="5" name="テキスト ボックス 4">
            <a:extLst>
              <a:ext uri="{FF2B5EF4-FFF2-40B4-BE49-F238E27FC236}">
                <a16:creationId xmlns:a16="http://schemas.microsoft.com/office/drawing/2014/main" id="{AE7C6C5A-C3DC-4D95-824A-2DDF3B433366}"/>
              </a:ext>
            </a:extLst>
          </p:cNvPr>
          <p:cNvSpPr txBox="1"/>
          <p:nvPr/>
        </p:nvSpPr>
        <p:spPr>
          <a:xfrm>
            <a:off x="7201581" y="6542025"/>
            <a:ext cx="1829347"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7</a:t>
            </a:r>
            <a:r>
              <a:rPr kumimoji="1" lang="ja-JP" altLang="en-US" sz="1400" dirty="0">
                <a:solidFill>
                  <a:schemeClr val="accent5">
                    <a:lumMod val="50000"/>
                  </a:schemeClr>
                </a:solidFill>
                <a:latin typeface="+mn-ea"/>
                <a:ea typeface="+mn-ea"/>
                <a:cs typeface="Verdana" pitchFamily="34" charset="0"/>
              </a:rPr>
              <a:t>）イ</a:t>
            </a:r>
          </a:p>
        </p:txBody>
      </p:sp>
    </p:spTree>
    <p:extLst>
      <p:ext uri="{BB962C8B-B14F-4D97-AF65-F5344CB8AC3E}">
        <p14:creationId xmlns:p14="http://schemas.microsoft.com/office/powerpoint/2010/main" val="98455584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F14F1B4A-0C32-4DC0-ABB5-61A34A587D24}"/>
              </a:ext>
            </a:extLst>
          </p:cNvPr>
          <p:cNvGraphicFramePr>
            <a:graphicFrameLocks noGrp="1"/>
          </p:cNvGraphicFramePr>
          <p:nvPr>
            <p:ph sz="quarter" idx="4294967295"/>
            <p:extLst>
              <p:ext uri="{D42A27DB-BD31-4B8C-83A1-F6EECF244321}">
                <p14:modId xmlns:p14="http://schemas.microsoft.com/office/powerpoint/2010/main" val="3788509069"/>
              </p:ext>
            </p:extLst>
          </p:nvPr>
        </p:nvGraphicFramePr>
        <p:xfrm>
          <a:off x="34925" y="646113"/>
          <a:ext cx="9074150" cy="5582920"/>
        </p:xfrm>
        <a:graphic>
          <a:graphicData uri="http://schemas.openxmlformats.org/drawingml/2006/table">
            <a:tbl>
              <a:tblPr firstRow="1" bandRow="1">
                <a:tableStyleId>{7DF18680-E054-41AD-8BC1-D1AEF772440D}</a:tableStyleId>
              </a:tblPr>
              <a:tblGrid>
                <a:gridCol w="4537075">
                  <a:extLst>
                    <a:ext uri="{9D8B030D-6E8A-4147-A177-3AD203B41FA5}">
                      <a16:colId xmlns:a16="http://schemas.microsoft.com/office/drawing/2014/main" val="1380941388"/>
                    </a:ext>
                  </a:extLst>
                </a:gridCol>
                <a:gridCol w="4537075">
                  <a:extLst>
                    <a:ext uri="{9D8B030D-6E8A-4147-A177-3AD203B41FA5}">
                      <a16:colId xmlns:a16="http://schemas.microsoft.com/office/drawing/2014/main" val="1632239530"/>
                    </a:ext>
                  </a:extLst>
                </a:gridCol>
              </a:tblGrid>
              <a:tr h="370840">
                <a:tc>
                  <a:txBody>
                    <a:bodyPr/>
                    <a:lstStyle/>
                    <a:p>
                      <a:pPr algn="ctr"/>
                      <a:r>
                        <a:rPr kumimoji="1" lang="ja-JP" altLang="en-US" dirty="0"/>
                        <a:t>該当すると考えられる例</a:t>
                      </a:r>
                    </a:p>
                  </a:txBody>
                  <a:tcPr/>
                </a:tc>
                <a:tc>
                  <a:txBody>
                    <a:bodyPr/>
                    <a:lstStyle/>
                    <a:p>
                      <a:pPr algn="ctr"/>
                      <a:r>
                        <a:rPr kumimoji="1" lang="ja-JP" altLang="en-US" dirty="0"/>
                        <a:t>該当しないと考えられる例</a:t>
                      </a:r>
                    </a:p>
                  </a:txBody>
                  <a:tcPr/>
                </a:tc>
                <a:extLst>
                  <a:ext uri="{0D108BD9-81ED-4DB2-BD59-A6C34878D82A}">
                    <a16:rowId xmlns:a16="http://schemas.microsoft.com/office/drawing/2014/main" val="1164592191"/>
                  </a:ext>
                </a:extLst>
              </a:tr>
              <a:tr h="370840">
                <a:tc>
                  <a:txBody>
                    <a:bodyPr/>
                    <a:lstStyle/>
                    <a:p>
                      <a:pPr marL="342900" indent="-342900" algn="just">
                        <a:buFont typeface="+mj-ea"/>
                        <a:buAutoNum type="circleNumDbPlain"/>
                      </a:pPr>
                      <a:r>
                        <a:rPr kumimoji="1" lang="ja-JP" altLang="en-US" sz="2400" dirty="0">
                          <a:solidFill>
                            <a:schemeClr val="accent5">
                              <a:lumMod val="50000"/>
                            </a:schemeClr>
                          </a:solidFill>
                        </a:rPr>
                        <a:t>人格を否定するような言動を行うこと。相手の性的指向・性自認に関する侮辱的な言動を行うことを含む。</a:t>
                      </a:r>
                      <a:endParaRPr kumimoji="1" lang="en-US" altLang="ja-JP" sz="2400" dirty="0">
                        <a:solidFill>
                          <a:schemeClr val="accent5">
                            <a:lumMod val="50000"/>
                          </a:schemeClr>
                        </a:solidFill>
                      </a:endParaRPr>
                    </a:p>
                    <a:p>
                      <a:pPr marL="342900" indent="-342900" algn="just">
                        <a:buFont typeface="+mj-ea"/>
                        <a:buAutoNum type="circleNumDbPlain"/>
                      </a:pPr>
                      <a:r>
                        <a:rPr kumimoji="1" lang="ja-JP" altLang="en-US" sz="2400" dirty="0">
                          <a:solidFill>
                            <a:schemeClr val="accent5">
                              <a:lumMod val="50000"/>
                            </a:schemeClr>
                          </a:solidFill>
                        </a:rPr>
                        <a:t>業務の遂行に関する必要以上に長時間にわたる厳しい叱責を繰り返し行うこと。</a:t>
                      </a:r>
                    </a:p>
                    <a:p>
                      <a:pPr marL="342900" indent="-342900" algn="just">
                        <a:buFont typeface="+mj-ea"/>
                        <a:buAutoNum type="circleNumDbPlain"/>
                      </a:pPr>
                      <a:r>
                        <a:rPr kumimoji="1" lang="ja-JP" altLang="en-US" sz="2400" dirty="0">
                          <a:solidFill>
                            <a:schemeClr val="accent5">
                              <a:lumMod val="50000"/>
                            </a:schemeClr>
                          </a:solidFill>
                        </a:rPr>
                        <a:t>他の労働者の面前における大声での威圧的な叱責を繰り返し行うこと。</a:t>
                      </a:r>
                    </a:p>
                    <a:p>
                      <a:pPr marL="342900" indent="-342900" algn="just">
                        <a:buFont typeface="+mj-ea"/>
                        <a:buAutoNum type="circleNumDbPlain"/>
                      </a:pPr>
                      <a:r>
                        <a:rPr kumimoji="1" lang="ja-JP" altLang="en-US" sz="2400" dirty="0">
                          <a:solidFill>
                            <a:schemeClr val="accent5">
                              <a:lumMod val="50000"/>
                            </a:schemeClr>
                          </a:solidFill>
                        </a:rPr>
                        <a:t>相手の能力を否定し、罵倒するような内容の電子メール等を当該相手を含む複数の労働者宛てに送信すること。</a:t>
                      </a:r>
                    </a:p>
                  </a:txBody>
                  <a:tcPr/>
                </a:tc>
                <a:tc>
                  <a:txBody>
                    <a:bodyPr/>
                    <a:lstStyle/>
                    <a:p>
                      <a:pPr marL="457200" indent="-457200" algn="just">
                        <a:buFont typeface="+mj-ea"/>
                        <a:buAutoNum type="circleNumDbPlain"/>
                      </a:pPr>
                      <a:r>
                        <a:rPr kumimoji="1" lang="ja-JP" altLang="en-US" sz="2400" dirty="0">
                          <a:solidFill>
                            <a:schemeClr val="accent5">
                              <a:lumMod val="50000"/>
                            </a:schemeClr>
                          </a:solidFill>
                        </a:rPr>
                        <a:t>遅刻など社会的ルールを欠いた言動が見られ、再三注意してもそれが改善されない労働者に対して</a:t>
                      </a:r>
                      <a:r>
                        <a:rPr kumimoji="1" lang="ja-JP" altLang="en-US" sz="2400" u="sng" dirty="0">
                          <a:solidFill>
                            <a:srgbClr val="FF0000"/>
                          </a:solidFill>
                        </a:rPr>
                        <a:t>一定程度強く注意</a:t>
                      </a:r>
                      <a:r>
                        <a:rPr kumimoji="1" lang="ja-JP" altLang="en-US" sz="2400" dirty="0">
                          <a:solidFill>
                            <a:schemeClr val="accent5">
                              <a:lumMod val="50000"/>
                            </a:schemeClr>
                          </a:solidFill>
                        </a:rPr>
                        <a:t>をすること。</a:t>
                      </a:r>
                      <a:endParaRPr kumimoji="1" lang="en-US" altLang="ja-JP" sz="2400" dirty="0">
                        <a:solidFill>
                          <a:schemeClr val="accent5">
                            <a:lumMod val="50000"/>
                          </a:schemeClr>
                        </a:solidFill>
                      </a:endParaRPr>
                    </a:p>
                    <a:p>
                      <a:pPr marL="457200" indent="-457200" algn="just">
                        <a:buFont typeface="+mj-ea"/>
                        <a:buAutoNum type="circleNumDbPlain"/>
                      </a:pPr>
                      <a:r>
                        <a:rPr kumimoji="1" lang="ja-JP" altLang="en-US" sz="2400" dirty="0">
                          <a:solidFill>
                            <a:schemeClr val="accent5">
                              <a:lumMod val="50000"/>
                            </a:schemeClr>
                          </a:solidFill>
                        </a:rPr>
                        <a:t>その企業の業務の内容や性質等に照らして重大な問題行動を行った労働者に対して、</a:t>
                      </a:r>
                      <a:r>
                        <a:rPr kumimoji="1" lang="ja-JP" altLang="en-US" sz="2400" u="sng" dirty="0">
                          <a:solidFill>
                            <a:srgbClr val="FF0000"/>
                          </a:solidFill>
                        </a:rPr>
                        <a:t>一定程度強く注意</a:t>
                      </a:r>
                      <a:r>
                        <a:rPr kumimoji="1" lang="ja-JP" altLang="en-US" sz="2400" dirty="0">
                          <a:solidFill>
                            <a:schemeClr val="accent5">
                              <a:lumMod val="50000"/>
                            </a:schemeClr>
                          </a:solidFill>
                        </a:rPr>
                        <a:t>をすること。</a:t>
                      </a:r>
                    </a:p>
                  </a:txBody>
                  <a:tcPr/>
                </a:tc>
                <a:extLst>
                  <a:ext uri="{0D108BD9-81ED-4DB2-BD59-A6C34878D82A}">
                    <a16:rowId xmlns:a16="http://schemas.microsoft.com/office/drawing/2014/main" val="164402630"/>
                  </a:ext>
                </a:extLst>
              </a:tr>
            </a:tbl>
          </a:graphicData>
        </a:graphic>
      </p:graphicFrame>
      <p:sp>
        <p:nvSpPr>
          <p:cNvPr id="3" name="タイトル 2">
            <a:extLst>
              <a:ext uri="{FF2B5EF4-FFF2-40B4-BE49-F238E27FC236}">
                <a16:creationId xmlns:a16="http://schemas.microsoft.com/office/drawing/2014/main" id="{A6F1364A-A3CC-4935-B9F2-36C9789F3362}"/>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精神的な攻撃（脅迫・名誉棄損・侮辱・ひどい暴言）</a:t>
            </a:r>
          </a:p>
        </p:txBody>
      </p:sp>
      <p:sp>
        <p:nvSpPr>
          <p:cNvPr id="2" name="テキスト ボックス 1">
            <a:extLst>
              <a:ext uri="{FF2B5EF4-FFF2-40B4-BE49-F238E27FC236}">
                <a16:creationId xmlns:a16="http://schemas.microsoft.com/office/drawing/2014/main" id="{5519C72B-15BE-4986-9A72-7B75FDFF41C8}"/>
              </a:ext>
            </a:extLst>
          </p:cNvPr>
          <p:cNvSpPr txBox="1"/>
          <p:nvPr/>
        </p:nvSpPr>
        <p:spPr>
          <a:xfrm>
            <a:off x="2322025" y="6351092"/>
            <a:ext cx="4499950" cy="400110"/>
          </a:xfrm>
          <a:prstGeom prst="rect">
            <a:avLst/>
          </a:prstGeom>
          <a:solidFill>
            <a:schemeClr val="accent5">
              <a:lumMod val="40000"/>
              <a:lumOff val="60000"/>
            </a:schemeClr>
          </a:solidFill>
        </p:spPr>
        <p:txBody>
          <a:bodyPr wrap="none" rtlCol="0">
            <a:spAutoFit/>
          </a:bodyPr>
          <a:lstStyle/>
          <a:p>
            <a:pPr algn="ctr"/>
            <a:r>
              <a:rPr kumimoji="1" lang="ja-JP" altLang="en-US" sz="2000" u="sng" dirty="0">
                <a:solidFill>
                  <a:srgbClr val="FF0000"/>
                </a:solidFill>
              </a:rPr>
              <a:t>該当しない例の「一定程度」の範囲に留意</a:t>
            </a:r>
            <a:endParaRPr kumimoji="1" lang="ja-JP" altLang="en-US" sz="1400" u="sng" dirty="0">
              <a:solidFill>
                <a:srgbClr val="FF0000"/>
              </a:solidFill>
              <a:latin typeface="+mn-ea"/>
              <a:cs typeface="Verdana" pitchFamily="34" charset="0"/>
            </a:endParaRPr>
          </a:p>
        </p:txBody>
      </p:sp>
      <p:sp>
        <p:nvSpPr>
          <p:cNvPr id="5" name="テキスト ボックス 4">
            <a:extLst>
              <a:ext uri="{FF2B5EF4-FFF2-40B4-BE49-F238E27FC236}">
                <a16:creationId xmlns:a16="http://schemas.microsoft.com/office/drawing/2014/main" id="{60626599-1805-46ED-BF27-30ED5E5B050A}"/>
              </a:ext>
            </a:extLst>
          </p:cNvPr>
          <p:cNvSpPr txBox="1"/>
          <p:nvPr/>
        </p:nvSpPr>
        <p:spPr>
          <a:xfrm>
            <a:off x="7201581" y="6542025"/>
            <a:ext cx="1863011"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7</a:t>
            </a:r>
            <a:r>
              <a:rPr kumimoji="1" lang="ja-JP" altLang="en-US" sz="1400" dirty="0">
                <a:solidFill>
                  <a:schemeClr val="accent5">
                    <a:lumMod val="50000"/>
                  </a:schemeClr>
                </a:solidFill>
                <a:latin typeface="+mn-ea"/>
                <a:ea typeface="+mn-ea"/>
                <a:cs typeface="Verdana" pitchFamily="34" charset="0"/>
              </a:rPr>
              <a:t>）ロ</a:t>
            </a:r>
          </a:p>
        </p:txBody>
      </p:sp>
    </p:spTree>
    <p:extLst>
      <p:ext uri="{BB962C8B-B14F-4D97-AF65-F5344CB8AC3E}">
        <p14:creationId xmlns:p14="http://schemas.microsoft.com/office/powerpoint/2010/main" val="154221697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F14F1B4A-0C32-4DC0-ABB5-61A34A587D24}"/>
              </a:ext>
            </a:extLst>
          </p:cNvPr>
          <p:cNvGraphicFramePr>
            <a:graphicFrameLocks noGrp="1"/>
          </p:cNvGraphicFramePr>
          <p:nvPr>
            <p:ph sz="quarter" idx="4294967295"/>
            <p:extLst>
              <p:ext uri="{D42A27DB-BD31-4B8C-83A1-F6EECF244321}">
                <p14:modId xmlns:p14="http://schemas.microsoft.com/office/powerpoint/2010/main" val="2747815870"/>
              </p:ext>
            </p:extLst>
          </p:nvPr>
        </p:nvGraphicFramePr>
        <p:xfrm>
          <a:off x="34925" y="646113"/>
          <a:ext cx="9074150" cy="4119880"/>
        </p:xfrm>
        <a:graphic>
          <a:graphicData uri="http://schemas.openxmlformats.org/drawingml/2006/table">
            <a:tbl>
              <a:tblPr firstRow="1" bandRow="1">
                <a:tableStyleId>{7DF18680-E054-41AD-8BC1-D1AEF772440D}</a:tableStyleId>
              </a:tblPr>
              <a:tblGrid>
                <a:gridCol w="4537075">
                  <a:extLst>
                    <a:ext uri="{9D8B030D-6E8A-4147-A177-3AD203B41FA5}">
                      <a16:colId xmlns:a16="http://schemas.microsoft.com/office/drawing/2014/main" val="1380941388"/>
                    </a:ext>
                  </a:extLst>
                </a:gridCol>
                <a:gridCol w="4537075">
                  <a:extLst>
                    <a:ext uri="{9D8B030D-6E8A-4147-A177-3AD203B41FA5}">
                      <a16:colId xmlns:a16="http://schemas.microsoft.com/office/drawing/2014/main" val="1632239530"/>
                    </a:ext>
                  </a:extLst>
                </a:gridCol>
              </a:tblGrid>
              <a:tr h="370840">
                <a:tc>
                  <a:txBody>
                    <a:bodyPr/>
                    <a:lstStyle/>
                    <a:p>
                      <a:pPr algn="ctr"/>
                      <a:r>
                        <a:rPr kumimoji="1" lang="ja-JP" altLang="en-US" dirty="0"/>
                        <a:t>該当すると考えられる例</a:t>
                      </a:r>
                    </a:p>
                  </a:txBody>
                  <a:tcPr/>
                </a:tc>
                <a:tc>
                  <a:txBody>
                    <a:bodyPr/>
                    <a:lstStyle/>
                    <a:p>
                      <a:pPr algn="ctr"/>
                      <a:r>
                        <a:rPr kumimoji="1" lang="ja-JP" altLang="en-US" dirty="0"/>
                        <a:t>該当しないと考えられる例</a:t>
                      </a:r>
                    </a:p>
                  </a:txBody>
                  <a:tcPr/>
                </a:tc>
                <a:extLst>
                  <a:ext uri="{0D108BD9-81ED-4DB2-BD59-A6C34878D82A}">
                    <a16:rowId xmlns:a16="http://schemas.microsoft.com/office/drawing/2014/main" val="1164592191"/>
                  </a:ext>
                </a:extLst>
              </a:tr>
              <a:tr h="370840">
                <a:tc>
                  <a:txBody>
                    <a:bodyPr/>
                    <a:lstStyle/>
                    <a:p>
                      <a:pPr marL="342900" indent="-342900" algn="just">
                        <a:buFont typeface="+mj-ea"/>
                        <a:buAutoNum type="circleNumDbPlain"/>
                      </a:pPr>
                      <a:r>
                        <a:rPr kumimoji="1" lang="ja-JP" altLang="en-US" sz="2400" dirty="0">
                          <a:solidFill>
                            <a:schemeClr val="accent5">
                              <a:lumMod val="50000"/>
                            </a:schemeClr>
                          </a:solidFill>
                        </a:rPr>
                        <a:t>自身の意に沿わない労働者に対して、仕事を外し、長期間にわたり、別室に隔離したり、自宅研修させたりすること。</a:t>
                      </a:r>
                      <a:endParaRPr kumimoji="1" lang="en-US" altLang="ja-JP" sz="2400" dirty="0">
                        <a:solidFill>
                          <a:schemeClr val="accent5">
                            <a:lumMod val="50000"/>
                          </a:schemeClr>
                        </a:solidFill>
                      </a:endParaRPr>
                    </a:p>
                    <a:p>
                      <a:pPr marL="342900" indent="-342900" algn="just">
                        <a:buFont typeface="+mj-ea"/>
                        <a:buAutoNum type="circleNumDbPlain"/>
                      </a:pPr>
                      <a:endParaRPr kumimoji="1" lang="en-US" altLang="ja-JP" sz="2400" dirty="0">
                        <a:solidFill>
                          <a:schemeClr val="accent5">
                            <a:lumMod val="50000"/>
                          </a:schemeClr>
                        </a:solidFill>
                      </a:endParaRPr>
                    </a:p>
                    <a:p>
                      <a:pPr marL="342900" indent="-342900" algn="just">
                        <a:buFont typeface="+mj-ea"/>
                        <a:buAutoNum type="circleNumDbPlain"/>
                      </a:pPr>
                      <a:r>
                        <a:rPr kumimoji="1" lang="ja-JP" altLang="en-US" sz="2400" dirty="0">
                          <a:solidFill>
                            <a:schemeClr val="accent5">
                              <a:lumMod val="50000"/>
                            </a:schemeClr>
                          </a:solidFill>
                        </a:rPr>
                        <a:t>一人の労働者に対して同僚が集団で無視をし、職場で孤立させること。</a:t>
                      </a:r>
                      <a:endParaRPr kumimoji="1" lang="en-US" altLang="ja-JP" sz="2400" dirty="0">
                        <a:solidFill>
                          <a:schemeClr val="accent5">
                            <a:lumMod val="50000"/>
                          </a:schemeClr>
                        </a:solidFill>
                      </a:endParaRPr>
                    </a:p>
                  </a:txBody>
                  <a:tcPr/>
                </a:tc>
                <a:tc>
                  <a:txBody>
                    <a:bodyPr/>
                    <a:lstStyle/>
                    <a:p>
                      <a:pPr marL="457200" indent="-457200" algn="just">
                        <a:buFont typeface="+mj-ea"/>
                        <a:buAutoNum type="circleNumDbPlain"/>
                      </a:pPr>
                      <a:r>
                        <a:rPr kumimoji="1" lang="ja-JP" altLang="en-US" sz="2400" dirty="0">
                          <a:solidFill>
                            <a:schemeClr val="accent5">
                              <a:lumMod val="50000"/>
                            </a:schemeClr>
                          </a:solidFill>
                        </a:rPr>
                        <a:t>新規に採用した労働者を育成するために</a:t>
                      </a:r>
                      <a:r>
                        <a:rPr kumimoji="1" lang="ja-JP" altLang="en-US" sz="2400" u="sng" dirty="0">
                          <a:solidFill>
                            <a:srgbClr val="FF0000"/>
                          </a:solidFill>
                        </a:rPr>
                        <a:t>短期間集中的に別室で研修等の教育を実施</a:t>
                      </a:r>
                      <a:r>
                        <a:rPr kumimoji="1" lang="ja-JP" altLang="en-US" sz="2400" dirty="0">
                          <a:solidFill>
                            <a:schemeClr val="accent5">
                              <a:lumMod val="50000"/>
                            </a:schemeClr>
                          </a:solidFill>
                        </a:rPr>
                        <a:t>すること。</a:t>
                      </a:r>
                      <a:endParaRPr kumimoji="1" lang="en-US" altLang="ja-JP" sz="2400" dirty="0">
                        <a:solidFill>
                          <a:schemeClr val="accent5">
                            <a:lumMod val="50000"/>
                          </a:schemeClr>
                        </a:solidFill>
                      </a:endParaRPr>
                    </a:p>
                    <a:p>
                      <a:pPr marL="457200" indent="-457200" algn="just">
                        <a:buFont typeface="+mj-ea"/>
                        <a:buAutoNum type="circleNumDbPlain"/>
                      </a:pPr>
                      <a:endParaRPr kumimoji="1" lang="en-US" altLang="ja-JP" sz="2400" dirty="0">
                        <a:solidFill>
                          <a:schemeClr val="accent5">
                            <a:lumMod val="50000"/>
                          </a:schemeClr>
                        </a:solidFill>
                      </a:endParaRPr>
                    </a:p>
                    <a:p>
                      <a:pPr marL="457200" indent="-457200" algn="just">
                        <a:buFont typeface="+mj-ea"/>
                        <a:buAutoNum type="circleNumDbPlain"/>
                      </a:pPr>
                      <a:r>
                        <a:rPr kumimoji="1" lang="ja-JP" altLang="en-US" sz="2400" dirty="0">
                          <a:solidFill>
                            <a:schemeClr val="accent5">
                              <a:lumMod val="50000"/>
                            </a:schemeClr>
                          </a:solidFill>
                        </a:rPr>
                        <a:t>懲戒規定に基づき処分を受けた労働者に対し、通常の業務に復帰させるために、その前に、一時的に別室で必要な研修を受けさせること。</a:t>
                      </a:r>
                    </a:p>
                  </a:txBody>
                  <a:tcPr/>
                </a:tc>
                <a:extLst>
                  <a:ext uri="{0D108BD9-81ED-4DB2-BD59-A6C34878D82A}">
                    <a16:rowId xmlns:a16="http://schemas.microsoft.com/office/drawing/2014/main" val="164402630"/>
                  </a:ext>
                </a:extLst>
              </a:tr>
            </a:tbl>
          </a:graphicData>
        </a:graphic>
      </p:graphicFrame>
      <p:sp>
        <p:nvSpPr>
          <p:cNvPr id="3" name="タイトル 2">
            <a:extLst>
              <a:ext uri="{FF2B5EF4-FFF2-40B4-BE49-F238E27FC236}">
                <a16:creationId xmlns:a16="http://schemas.microsoft.com/office/drawing/2014/main" id="{A6F1364A-A3CC-4935-B9F2-36C9789F3362}"/>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人間関係からの切り離し（隔離・仲間外し・無視）</a:t>
            </a:r>
          </a:p>
        </p:txBody>
      </p:sp>
      <p:sp>
        <p:nvSpPr>
          <p:cNvPr id="7" name="テキスト ボックス 6">
            <a:extLst>
              <a:ext uri="{FF2B5EF4-FFF2-40B4-BE49-F238E27FC236}">
                <a16:creationId xmlns:a16="http://schemas.microsoft.com/office/drawing/2014/main" id="{74CA66CE-058C-4081-87B7-8535DD8B9FB1}"/>
              </a:ext>
            </a:extLst>
          </p:cNvPr>
          <p:cNvSpPr txBox="1"/>
          <p:nvPr/>
        </p:nvSpPr>
        <p:spPr>
          <a:xfrm>
            <a:off x="2454272" y="5733256"/>
            <a:ext cx="4235455" cy="400110"/>
          </a:xfrm>
          <a:prstGeom prst="rect">
            <a:avLst/>
          </a:prstGeom>
          <a:solidFill>
            <a:schemeClr val="accent5">
              <a:lumMod val="40000"/>
              <a:lumOff val="60000"/>
            </a:schemeClr>
          </a:solidFill>
        </p:spPr>
        <p:txBody>
          <a:bodyPr wrap="none" rtlCol="0">
            <a:spAutoFit/>
          </a:bodyPr>
          <a:lstStyle/>
          <a:p>
            <a:pPr algn="l"/>
            <a:r>
              <a:rPr kumimoji="1" lang="ja-JP" altLang="en-US" sz="2000" u="sng" dirty="0">
                <a:solidFill>
                  <a:srgbClr val="FF0000"/>
                </a:solidFill>
              </a:rPr>
              <a:t>必要もないのに別室に隔離していないか</a:t>
            </a:r>
            <a:endParaRPr kumimoji="1" lang="ja-JP" altLang="en-US" sz="1400" u="sng" dirty="0">
              <a:solidFill>
                <a:srgbClr val="FF0000"/>
              </a:solidFill>
              <a:latin typeface="+mn-ea"/>
              <a:cs typeface="Verdana" pitchFamily="34" charset="0"/>
            </a:endParaRPr>
          </a:p>
        </p:txBody>
      </p:sp>
      <p:sp>
        <p:nvSpPr>
          <p:cNvPr id="5" name="テキスト ボックス 4">
            <a:extLst>
              <a:ext uri="{FF2B5EF4-FFF2-40B4-BE49-F238E27FC236}">
                <a16:creationId xmlns:a16="http://schemas.microsoft.com/office/drawing/2014/main" id="{449CBCEC-BCB9-422E-82B4-7BD85D4694C8}"/>
              </a:ext>
            </a:extLst>
          </p:cNvPr>
          <p:cNvSpPr txBox="1"/>
          <p:nvPr/>
        </p:nvSpPr>
        <p:spPr>
          <a:xfrm>
            <a:off x="7201581" y="6542025"/>
            <a:ext cx="1863011"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7</a:t>
            </a:r>
            <a:r>
              <a:rPr kumimoji="1" lang="ja-JP" altLang="en-US" sz="1400" dirty="0">
                <a:solidFill>
                  <a:schemeClr val="accent5">
                    <a:lumMod val="50000"/>
                  </a:schemeClr>
                </a:solidFill>
                <a:latin typeface="+mn-ea"/>
                <a:ea typeface="+mn-ea"/>
                <a:cs typeface="Verdana" pitchFamily="34" charset="0"/>
              </a:rPr>
              <a:t>）ハ</a:t>
            </a:r>
          </a:p>
        </p:txBody>
      </p:sp>
    </p:spTree>
    <p:extLst>
      <p:ext uri="{BB962C8B-B14F-4D97-AF65-F5344CB8AC3E}">
        <p14:creationId xmlns:p14="http://schemas.microsoft.com/office/powerpoint/2010/main" val="398827749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F14F1B4A-0C32-4DC0-ABB5-61A34A587D24}"/>
              </a:ext>
            </a:extLst>
          </p:cNvPr>
          <p:cNvGraphicFramePr>
            <a:graphicFrameLocks noGrp="1"/>
          </p:cNvGraphicFramePr>
          <p:nvPr>
            <p:ph sz="quarter" idx="4294967295"/>
            <p:extLst>
              <p:ext uri="{D42A27DB-BD31-4B8C-83A1-F6EECF244321}">
                <p14:modId xmlns:p14="http://schemas.microsoft.com/office/powerpoint/2010/main" val="1918501668"/>
              </p:ext>
            </p:extLst>
          </p:nvPr>
        </p:nvGraphicFramePr>
        <p:xfrm>
          <a:off x="34925" y="646113"/>
          <a:ext cx="9074150" cy="5217160"/>
        </p:xfrm>
        <a:graphic>
          <a:graphicData uri="http://schemas.openxmlformats.org/drawingml/2006/table">
            <a:tbl>
              <a:tblPr firstRow="1" bandRow="1">
                <a:tableStyleId>{7DF18680-E054-41AD-8BC1-D1AEF772440D}</a:tableStyleId>
              </a:tblPr>
              <a:tblGrid>
                <a:gridCol w="4537075">
                  <a:extLst>
                    <a:ext uri="{9D8B030D-6E8A-4147-A177-3AD203B41FA5}">
                      <a16:colId xmlns:a16="http://schemas.microsoft.com/office/drawing/2014/main" val="1380941388"/>
                    </a:ext>
                  </a:extLst>
                </a:gridCol>
                <a:gridCol w="4537075">
                  <a:extLst>
                    <a:ext uri="{9D8B030D-6E8A-4147-A177-3AD203B41FA5}">
                      <a16:colId xmlns:a16="http://schemas.microsoft.com/office/drawing/2014/main" val="1632239530"/>
                    </a:ext>
                  </a:extLst>
                </a:gridCol>
              </a:tblGrid>
              <a:tr h="370840">
                <a:tc>
                  <a:txBody>
                    <a:bodyPr/>
                    <a:lstStyle/>
                    <a:p>
                      <a:pPr algn="ctr"/>
                      <a:r>
                        <a:rPr kumimoji="1" lang="ja-JP" altLang="en-US" dirty="0"/>
                        <a:t>該当すると考えられる例</a:t>
                      </a:r>
                    </a:p>
                  </a:txBody>
                  <a:tcPr/>
                </a:tc>
                <a:tc>
                  <a:txBody>
                    <a:bodyPr/>
                    <a:lstStyle/>
                    <a:p>
                      <a:pPr algn="ctr"/>
                      <a:r>
                        <a:rPr kumimoji="1" lang="ja-JP" altLang="en-US" dirty="0"/>
                        <a:t>該当しないと考えられる例</a:t>
                      </a:r>
                    </a:p>
                  </a:txBody>
                  <a:tcPr/>
                </a:tc>
                <a:extLst>
                  <a:ext uri="{0D108BD9-81ED-4DB2-BD59-A6C34878D82A}">
                    <a16:rowId xmlns:a16="http://schemas.microsoft.com/office/drawing/2014/main" val="1164592191"/>
                  </a:ext>
                </a:extLst>
              </a:tr>
              <a:tr h="370840">
                <a:tc>
                  <a:txBody>
                    <a:bodyPr/>
                    <a:lstStyle/>
                    <a:p>
                      <a:pPr marL="342900" indent="-342900" algn="just">
                        <a:buFont typeface="+mj-ea"/>
                        <a:buAutoNum type="circleNumDbPlain"/>
                      </a:pPr>
                      <a:r>
                        <a:rPr kumimoji="1" lang="ja-JP" altLang="en-US" sz="2400" dirty="0">
                          <a:solidFill>
                            <a:schemeClr val="accent5">
                              <a:lumMod val="50000"/>
                            </a:schemeClr>
                          </a:solidFill>
                        </a:rPr>
                        <a:t>長期間にわたる、肉体的苦痛を伴う過酷な環境下での勤務に直接関係のない作業を命ずること。</a:t>
                      </a:r>
                      <a:endParaRPr kumimoji="1" lang="en-US" altLang="ja-JP" sz="2400" dirty="0">
                        <a:solidFill>
                          <a:schemeClr val="accent5">
                            <a:lumMod val="50000"/>
                          </a:schemeClr>
                        </a:solidFill>
                      </a:endParaRPr>
                    </a:p>
                    <a:p>
                      <a:pPr marL="342900" indent="-342900" algn="just">
                        <a:buFont typeface="+mj-ea"/>
                        <a:buAutoNum type="circleNumDbPlain"/>
                      </a:pPr>
                      <a:endParaRPr kumimoji="1" lang="en-US" altLang="ja-JP" sz="2400" dirty="0">
                        <a:solidFill>
                          <a:schemeClr val="accent5">
                            <a:lumMod val="50000"/>
                          </a:schemeClr>
                        </a:solidFill>
                      </a:endParaRPr>
                    </a:p>
                    <a:p>
                      <a:pPr marL="342900" indent="-342900" algn="just">
                        <a:buFont typeface="+mj-ea"/>
                        <a:buAutoNum type="circleNumDbPlain"/>
                      </a:pPr>
                      <a:r>
                        <a:rPr kumimoji="1" lang="ja-JP" altLang="en-US" sz="2400" dirty="0">
                          <a:solidFill>
                            <a:schemeClr val="accent5">
                              <a:lumMod val="50000"/>
                            </a:schemeClr>
                          </a:solidFill>
                        </a:rPr>
                        <a:t>新卒採用者に対し、必要な教育を行わないまま到底対応できないレベルの業績目標を課し、達成できなかったことに対し厳しく叱責すること。</a:t>
                      </a:r>
                      <a:endParaRPr kumimoji="1" lang="en-US" altLang="ja-JP" sz="2400" dirty="0">
                        <a:solidFill>
                          <a:schemeClr val="accent5">
                            <a:lumMod val="50000"/>
                          </a:schemeClr>
                        </a:solidFill>
                      </a:endParaRPr>
                    </a:p>
                    <a:p>
                      <a:pPr marL="342900" indent="-342900" algn="just">
                        <a:buFont typeface="+mj-ea"/>
                        <a:buAutoNum type="circleNumDbPlain"/>
                      </a:pPr>
                      <a:endParaRPr kumimoji="1" lang="en-US" altLang="ja-JP" sz="2400" dirty="0">
                        <a:solidFill>
                          <a:schemeClr val="accent5">
                            <a:lumMod val="50000"/>
                          </a:schemeClr>
                        </a:solidFill>
                      </a:endParaRPr>
                    </a:p>
                    <a:p>
                      <a:pPr marL="342900" indent="-342900" algn="just">
                        <a:buFont typeface="+mj-ea"/>
                        <a:buAutoNum type="circleNumDbPlain"/>
                      </a:pPr>
                      <a:r>
                        <a:rPr kumimoji="1" lang="ja-JP" altLang="en-US" sz="2400" dirty="0">
                          <a:solidFill>
                            <a:schemeClr val="accent5">
                              <a:lumMod val="50000"/>
                            </a:schemeClr>
                          </a:solidFill>
                        </a:rPr>
                        <a:t>労働者に業務とは関係のない私的な雑用の処理を強制的に行わせること。</a:t>
                      </a:r>
                    </a:p>
                  </a:txBody>
                  <a:tcPr/>
                </a:tc>
                <a:tc>
                  <a:txBody>
                    <a:bodyPr/>
                    <a:lstStyle/>
                    <a:p>
                      <a:pPr marL="457200" indent="-457200" algn="just">
                        <a:buFont typeface="+mj-ea"/>
                        <a:buAutoNum type="circleNumDbPlain"/>
                      </a:pPr>
                      <a:r>
                        <a:rPr kumimoji="1" lang="ja-JP" altLang="en-US" sz="2400" dirty="0">
                          <a:solidFill>
                            <a:schemeClr val="accent5">
                              <a:lumMod val="50000"/>
                            </a:schemeClr>
                          </a:solidFill>
                        </a:rPr>
                        <a:t>労働者を育成するために</a:t>
                      </a:r>
                      <a:r>
                        <a:rPr kumimoji="1" lang="ja-JP" altLang="en-US" sz="2400" u="sng" dirty="0">
                          <a:solidFill>
                            <a:srgbClr val="FF0000"/>
                          </a:solidFill>
                        </a:rPr>
                        <a:t>現状よりも少し高いレベルの業務</a:t>
                      </a:r>
                      <a:r>
                        <a:rPr kumimoji="1" lang="ja-JP" altLang="en-US" sz="2400" dirty="0">
                          <a:solidFill>
                            <a:schemeClr val="accent5">
                              <a:lumMod val="50000"/>
                            </a:schemeClr>
                          </a:solidFill>
                        </a:rPr>
                        <a:t>を任せること。</a:t>
                      </a:r>
                      <a:endParaRPr kumimoji="1" lang="en-US" altLang="ja-JP" sz="2400" dirty="0">
                        <a:solidFill>
                          <a:schemeClr val="accent5">
                            <a:lumMod val="50000"/>
                          </a:schemeClr>
                        </a:solidFill>
                      </a:endParaRPr>
                    </a:p>
                    <a:p>
                      <a:pPr marL="457200" indent="-457200" algn="just">
                        <a:buFont typeface="+mj-ea"/>
                        <a:buAutoNum type="circleNumDbPlain"/>
                      </a:pPr>
                      <a:endParaRPr kumimoji="1" lang="ja-JP" altLang="en-US" sz="2400" dirty="0">
                        <a:solidFill>
                          <a:schemeClr val="accent5">
                            <a:lumMod val="50000"/>
                          </a:schemeClr>
                        </a:solidFill>
                      </a:endParaRPr>
                    </a:p>
                    <a:p>
                      <a:pPr marL="457200" indent="-457200" algn="just">
                        <a:buFont typeface="+mj-ea"/>
                        <a:buAutoNum type="circleNumDbPlain"/>
                      </a:pPr>
                      <a:r>
                        <a:rPr kumimoji="1" lang="ja-JP" altLang="en-US" sz="2400" dirty="0">
                          <a:solidFill>
                            <a:schemeClr val="accent5">
                              <a:lumMod val="50000"/>
                            </a:schemeClr>
                          </a:solidFill>
                        </a:rPr>
                        <a:t>業務の繁忙期に、業務上の必要性から、当該業務の担当者に通常時よりも一定程度多い業務の処理を任せること。</a:t>
                      </a:r>
                      <a:endParaRPr kumimoji="1" lang="en-US" altLang="ja-JP" sz="2400" dirty="0">
                        <a:solidFill>
                          <a:schemeClr val="accent5">
                            <a:lumMod val="50000"/>
                          </a:schemeClr>
                        </a:solidFill>
                      </a:endParaRPr>
                    </a:p>
                  </a:txBody>
                  <a:tcPr/>
                </a:tc>
                <a:extLst>
                  <a:ext uri="{0D108BD9-81ED-4DB2-BD59-A6C34878D82A}">
                    <a16:rowId xmlns:a16="http://schemas.microsoft.com/office/drawing/2014/main" val="164402630"/>
                  </a:ext>
                </a:extLst>
              </a:tr>
            </a:tbl>
          </a:graphicData>
        </a:graphic>
      </p:graphicFrame>
      <p:sp>
        <p:nvSpPr>
          <p:cNvPr id="3" name="タイトル 2">
            <a:extLst>
              <a:ext uri="{FF2B5EF4-FFF2-40B4-BE49-F238E27FC236}">
                <a16:creationId xmlns:a16="http://schemas.microsoft.com/office/drawing/2014/main" id="{A6F1364A-A3CC-4935-B9F2-36C9789F3362}"/>
              </a:ext>
            </a:extLst>
          </p:cNvPr>
          <p:cNvSpPr>
            <a:spLocks noGrp="1"/>
          </p:cNvSpPr>
          <p:nvPr>
            <p:ph type="title" idx="4294967295"/>
          </p:nvPr>
        </p:nvSpPr>
        <p:spPr>
          <a:xfrm>
            <a:off x="755576" y="-1"/>
            <a:ext cx="7541719" cy="324000"/>
          </a:xfrm>
          <a:prstGeom prst="rect">
            <a:avLst/>
          </a:prstGeom>
        </p:spPr>
        <p:txBody>
          <a:bodyPr/>
          <a:lstStyle/>
          <a:p>
            <a:r>
              <a:rPr kumimoji="1" lang="ja-JP" altLang="en-US" sz="2000" dirty="0"/>
              <a:t>過大な要求</a:t>
            </a:r>
            <a:r>
              <a:rPr kumimoji="1" lang="ja-JP" altLang="en-US" sz="1600" dirty="0"/>
              <a:t>（業務上明らかに不要なことや遂行不可能なことの強制・仕事の妨害）</a:t>
            </a:r>
          </a:p>
        </p:txBody>
      </p:sp>
      <p:sp>
        <p:nvSpPr>
          <p:cNvPr id="7" name="テキスト ボックス 6">
            <a:extLst>
              <a:ext uri="{FF2B5EF4-FFF2-40B4-BE49-F238E27FC236}">
                <a16:creationId xmlns:a16="http://schemas.microsoft.com/office/drawing/2014/main" id="{2DC0DF88-288E-4893-8856-00F13BED8DB6}"/>
              </a:ext>
            </a:extLst>
          </p:cNvPr>
          <p:cNvSpPr txBox="1"/>
          <p:nvPr/>
        </p:nvSpPr>
        <p:spPr>
          <a:xfrm>
            <a:off x="1691680" y="6011832"/>
            <a:ext cx="6551794" cy="400110"/>
          </a:xfrm>
          <a:prstGeom prst="rect">
            <a:avLst/>
          </a:prstGeom>
          <a:solidFill>
            <a:schemeClr val="accent5">
              <a:lumMod val="40000"/>
              <a:lumOff val="60000"/>
            </a:schemeClr>
          </a:solidFill>
        </p:spPr>
        <p:txBody>
          <a:bodyPr wrap="none" rtlCol="0">
            <a:spAutoFit/>
          </a:bodyPr>
          <a:lstStyle/>
          <a:p>
            <a:pPr algn="ctr"/>
            <a:r>
              <a:rPr kumimoji="1" lang="ja-JP" altLang="en-US" sz="2000" u="sng" dirty="0">
                <a:solidFill>
                  <a:srgbClr val="FF0000"/>
                </a:solidFill>
              </a:rPr>
              <a:t>あまりに能力とかけ離れた業務を行わせ負担を与えていないか</a:t>
            </a:r>
            <a:endParaRPr kumimoji="1" lang="ja-JP" altLang="en-US" sz="1400" u="sng" dirty="0">
              <a:solidFill>
                <a:srgbClr val="FF0000"/>
              </a:solidFill>
              <a:latin typeface="+mn-ea"/>
              <a:cs typeface="Verdana" pitchFamily="34" charset="0"/>
            </a:endParaRPr>
          </a:p>
        </p:txBody>
      </p:sp>
      <p:sp>
        <p:nvSpPr>
          <p:cNvPr id="5" name="テキスト ボックス 4">
            <a:extLst>
              <a:ext uri="{FF2B5EF4-FFF2-40B4-BE49-F238E27FC236}">
                <a16:creationId xmlns:a16="http://schemas.microsoft.com/office/drawing/2014/main" id="{A34C23F5-A7B1-402A-8046-7B0991BEC85E}"/>
              </a:ext>
            </a:extLst>
          </p:cNvPr>
          <p:cNvSpPr txBox="1"/>
          <p:nvPr/>
        </p:nvSpPr>
        <p:spPr>
          <a:xfrm>
            <a:off x="7201581" y="6542025"/>
            <a:ext cx="1863011"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7</a:t>
            </a:r>
            <a:r>
              <a:rPr kumimoji="1" lang="ja-JP" altLang="en-US" sz="1400" dirty="0">
                <a:solidFill>
                  <a:schemeClr val="accent5">
                    <a:lumMod val="50000"/>
                  </a:schemeClr>
                </a:solidFill>
                <a:latin typeface="+mn-ea"/>
                <a:ea typeface="+mn-ea"/>
                <a:cs typeface="Verdana" pitchFamily="34" charset="0"/>
              </a:rPr>
              <a:t>）ニ</a:t>
            </a:r>
          </a:p>
        </p:txBody>
      </p:sp>
    </p:spTree>
    <p:extLst>
      <p:ext uri="{BB962C8B-B14F-4D97-AF65-F5344CB8AC3E}">
        <p14:creationId xmlns:p14="http://schemas.microsoft.com/office/powerpoint/2010/main" val="285437201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F14F1B4A-0C32-4DC0-ABB5-61A34A587D24}"/>
              </a:ext>
            </a:extLst>
          </p:cNvPr>
          <p:cNvGraphicFramePr>
            <a:graphicFrameLocks noGrp="1"/>
          </p:cNvGraphicFramePr>
          <p:nvPr>
            <p:ph sz="quarter" idx="4294967295"/>
            <p:extLst>
              <p:ext uri="{D42A27DB-BD31-4B8C-83A1-F6EECF244321}">
                <p14:modId xmlns:p14="http://schemas.microsoft.com/office/powerpoint/2010/main" val="953926521"/>
              </p:ext>
            </p:extLst>
          </p:nvPr>
        </p:nvGraphicFramePr>
        <p:xfrm>
          <a:off x="34925" y="646113"/>
          <a:ext cx="9074150" cy="3022600"/>
        </p:xfrm>
        <a:graphic>
          <a:graphicData uri="http://schemas.openxmlformats.org/drawingml/2006/table">
            <a:tbl>
              <a:tblPr firstRow="1" bandRow="1">
                <a:tableStyleId>{7DF18680-E054-41AD-8BC1-D1AEF772440D}</a:tableStyleId>
              </a:tblPr>
              <a:tblGrid>
                <a:gridCol w="4537075">
                  <a:extLst>
                    <a:ext uri="{9D8B030D-6E8A-4147-A177-3AD203B41FA5}">
                      <a16:colId xmlns:a16="http://schemas.microsoft.com/office/drawing/2014/main" val="1380941388"/>
                    </a:ext>
                  </a:extLst>
                </a:gridCol>
                <a:gridCol w="4537075">
                  <a:extLst>
                    <a:ext uri="{9D8B030D-6E8A-4147-A177-3AD203B41FA5}">
                      <a16:colId xmlns:a16="http://schemas.microsoft.com/office/drawing/2014/main" val="1632239530"/>
                    </a:ext>
                  </a:extLst>
                </a:gridCol>
              </a:tblGrid>
              <a:tr h="370840">
                <a:tc>
                  <a:txBody>
                    <a:bodyPr/>
                    <a:lstStyle/>
                    <a:p>
                      <a:pPr algn="ctr"/>
                      <a:r>
                        <a:rPr kumimoji="1" lang="ja-JP" altLang="en-US" dirty="0"/>
                        <a:t>該当すると考えられる例</a:t>
                      </a:r>
                    </a:p>
                  </a:txBody>
                  <a:tcPr/>
                </a:tc>
                <a:tc>
                  <a:txBody>
                    <a:bodyPr/>
                    <a:lstStyle/>
                    <a:p>
                      <a:pPr algn="ctr"/>
                      <a:r>
                        <a:rPr kumimoji="1" lang="ja-JP" altLang="en-US" dirty="0"/>
                        <a:t>該当しないと考えられる例</a:t>
                      </a:r>
                    </a:p>
                  </a:txBody>
                  <a:tcPr/>
                </a:tc>
                <a:extLst>
                  <a:ext uri="{0D108BD9-81ED-4DB2-BD59-A6C34878D82A}">
                    <a16:rowId xmlns:a16="http://schemas.microsoft.com/office/drawing/2014/main" val="1164592191"/>
                  </a:ext>
                </a:extLst>
              </a:tr>
              <a:tr h="370840">
                <a:tc>
                  <a:txBody>
                    <a:bodyPr/>
                    <a:lstStyle/>
                    <a:p>
                      <a:pPr marL="342900" indent="-342900" algn="just">
                        <a:buFont typeface="+mj-ea"/>
                        <a:buAutoNum type="circleNumDbPlain"/>
                      </a:pPr>
                      <a:r>
                        <a:rPr kumimoji="1" lang="ja-JP" altLang="en-US" sz="2400" dirty="0">
                          <a:solidFill>
                            <a:schemeClr val="accent5">
                              <a:lumMod val="50000"/>
                            </a:schemeClr>
                          </a:solidFill>
                        </a:rPr>
                        <a:t>管理職である労働者を退職させるため、誰でも遂行可能な業務を行わせること。</a:t>
                      </a:r>
                      <a:endParaRPr kumimoji="1" lang="en-US" altLang="ja-JP" sz="2400" dirty="0">
                        <a:solidFill>
                          <a:schemeClr val="accent5">
                            <a:lumMod val="50000"/>
                          </a:schemeClr>
                        </a:solidFill>
                      </a:endParaRPr>
                    </a:p>
                    <a:p>
                      <a:pPr marL="342900" indent="-342900" algn="just">
                        <a:buFont typeface="+mj-ea"/>
                        <a:buAutoNum type="circleNumDbPlain"/>
                      </a:pPr>
                      <a:endParaRPr kumimoji="1" lang="ja-JP" altLang="en-US" sz="2400" dirty="0">
                        <a:solidFill>
                          <a:schemeClr val="accent5">
                            <a:lumMod val="50000"/>
                          </a:schemeClr>
                        </a:solidFill>
                      </a:endParaRPr>
                    </a:p>
                    <a:p>
                      <a:pPr marL="342900" indent="-342900" algn="just">
                        <a:buFont typeface="+mj-ea"/>
                        <a:buAutoNum type="circleNumDbPlain"/>
                      </a:pPr>
                      <a:r>
                        <a:rPr kumimoji="1" lang="ja-JP" altLang="en-US" sz="2400" dirty="0">
                          <a:solidFill>
                            <a:schemeClr val="accent5">
                              <a:lumMod val="50000"/>
                            </a:schemeClr>
                          </a:solidFill>
                        </a:rPr>
                        <a:t>気にいらない労働者に対して嫌がらせのために仕事を与えないこと。</a:t>
                      </a:r>
                    </a:p>
                    <a:p>
                      <a:pPr marL="342900" indent="-342900" algn="just">
                        <a:buFont typeface="+mj-ea"/>
                        <a:buAutoNum type="circleNumDbPlain"/>
                      </a:pPr>
                      <a:endParaRPr kumimoji="1" lang="ja-JP" altLang="en-US" sz="2400" dirty="0">
                        <a:solidFill>
                          <a:schemeClr val="accent5">
                            <a:lumMod val="50000"/>
                          </a:schemeClr>
                        </a:solidFill>
                      </a:endParaRPr>
                    </a:p>
                  </a:txBody>
                  <a:tcPr/>
                </a:tc>
                <a:tc>
                  <a:txBody>
                    <a:bodyPr/>
                    <a:lstStyle/>
                    <a:p>
                      <a:pPr marL="457200" indent="-457200" algn="just">
                        <a:buFont typeface="+mj-ea"/>
                        <a:buAutoNum type="circleNumDbPlain"/>
                      </a:pPr>
                      <a:r>
                        <a:rPr kumimoji="1" lang="ja-JP" altLang="en-US" sz="2400" dirty="0">
                          <a:solidFill>
                            <a:schemeClr val="accent5">
                              <a:lumMod val="50000"/>
                            </a:schemeClr>
                          </a:solidFill>
                        </a:rPr>
                        <a:t>労働者の能力に応じて、</a:t>
                      </a:r>
                      <a:r>
                        <a:rPr kumimoji="1" lang="ja-JP" altLang="en-US" sz="2400" u="sng" dirty="0">
                          <a:solidFill>
                            <a:srgbClr val="FF0000"/>
                          </a:solidFill>
                        </a:rPr>
                        <a:t>一定程度業務内容や業務量を軽減</a:t>
                      </a:r>
                      <a:r>
                        <a:rPr kumimoji="1" lang="ja-JP" altLang="en-US" sz="2400" dirty="0">
                          <a:solidFill>
                            <a:schemeClr val="accent5">
                              <a:lumMod val="50000"/>
                            </a:schemeClr>
                          </a:solidFill>
                        </a:rPr>
                        <a:t>すること。</a:t>
                      </a:r>
                    </a:p>
                  </a:txBody>
                  <a:tcPr/>
                </a:tc>
                <a:extLst>
                  <a:ext uri="{0D108BD9-81ED-4DB2-BD59-A6C34878D82A}">
                    <a16:rowId xmlns:a16="http://schemas.microsoft.com/office/drawing/2014/main" val="164402630"/>
                  </a:ext>
                </a:extLst>
              </a:tr>
            </a:tbl>
          </a:graphicData>
        </a:graphic>
      </p:graphicFrame>
      <p:sp>
        <p:nvSpPr>
          <p:cNvPr id="3" name="タイトル 2">
            <a:extLst>
              <a:ext uri="{FF2B5EF4-FFF2-40B4-BE49-F238E27FC236}">
                <a16:creationId xmlns:a16="http://schemas.microsoft.com/office/drawing/2014/main" id="{A6F1364A-A3CC-4935-B9F2-36C9789F3362}"/>
              </a:ext>
            </a:extLst>
          </p:cNvPr>
          <p:cNvSpPr>
            <a:spLocks noGrp="1"/>
          </p:cNvSpPr>
          <p:nvPr>
            <p:ph type="title" idx="4294967295"/>
          </p:nvPr>
        </p:nvSpPr>
        <p:spPr>
          <a:xfrm>
            <a:off x="755576" y="-1"/>
            <a:ext cx="7541719" cy="324000"/>
          </a:xfrm>
          <a:prstGeom prst="rect">
            <a:avLst/>
          </a:prstGeom>
        </p:spPr>
        <p:txBody>
          <a:bodyPr/>
          <a:lstStyle/>
          <a:p>
            <a:r>
              <a:rPr kumimoji="1" lang="ja-JP" altLang="en-US" sz="2000" dirty="0"/>
              <a:t>過小な要求</a:t>
            </a:r>
            <a:r>
              <a:rPr kumimoji="1" lang="ja-JP" altLang="en-US" sz="1200" dirty="0"/>
              <a:t>（業務上の合理性なく能力や経験とかけ離れた程度の低い仕事を命じることや仕事を与えないこと）</a:t>
            </a:r>
          </a:p>
        </p:txBody>
      </p:sp>
      <p:sp>
        <p:nvSpPr>
          <p:cNvPr id="7" name="テキスト ボックス 6">
            <a:extLst>
              <a:ext uri="{FF2B5EF4-FFF2-40B4-BE49-F238E27FC236}">
                <a16:creationId xmlns:a16="http://schemas.microsoft.com/office/drawing/2014/main" id="{FDC621D7-0EF1-44A5-B297-7F4AADB8355E}"/>
              </a:ext>
            </a:extLst>
          </p:cNvPr>
          <p:cNvSpPr txBox="1"/>
          <p:nvPr/>
        </p:nvSpPr>
        <p:spPr>
          <a:xfrm>
            <a:off x="1647962" y="4889448"/>
            <a:ext cx="5848076" cy="400110"/>
          </a:xfrm>
          <a:prstGeom prst="rect">
            <a:avLst/>
          </a:prstGeom>
          <a:solidFill>
            <a:schemeClr val="accent5">
              <a:lumMod val="40000"/>
              <a:lumOff val="60000"/>
            </a:schemeClr>
          </a:solidFill>
        </p:spPr>
        <p:txBody>
          <a:bodyPr wrap="none" rtlCol="0">
            <a:spAutoFit/>
          </a:bodyPr>
          <a:lstStyle/>
          <a:p>
            <a:pPr algn="ctr"/>
            <a:r>
              <a:rPr kumimoji="1" lang="ja-JP" altLang="en-US" sz="2000" u="sng" dirty="0">
                <a:solidFill>
                  <a:srgbClr val="FF0000"/>
                </a:solidFill>
              </a:rPr>
              <a:t>特定の個人に対してのみ軽易な雑用を命じていないか</a:t>
            </a:r>
            <a:endParaRPr kumimoji="1" lang="ja-JP" altLang="en-US" sz="1400" u="sng" dirty="0">
              <a:solidFill>
                <a:srgbClr val="FF0000"/>
              </a:solidFill>
              <a:latin typeface="+mn-ea"/>
              <a:cs typeface="Verdana" pitchFamily="34" charset="0"/>
            </a:endParaRPr>
          </a:p>
        </p:txBody>
      </p:sp>
      <p:sp>
        <p:nvSpPr>
          <p:cNvPr id="5" name="テキスト ボックス 4">
            <a:extLst>
              <a:ext uri="{FF2B5EF4-FFF2-40B4-BE49-F238E27FC236}">
                <a16:creationId xmlns:a16="http://schemas.microsoft.com/office/drawing/2014/main" id="{0442DFD1-A0FA-4846-AA07-3298DBCB4E6E}"/>
              </a:ext>
            </a:extLst>
          </p:cNvPr>
          <p:cNvSpPr txBox="1"/>
          <p:nvPr/>
        </p:nvSpPr>
        <p:spPr>
          <a:xfrm>
            <a:off x="7201581" y="6542025"/>
            <a:ext cx="1863011"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7</a:t>
            </a:r>
            <a:r>
              <a:rPr kumimoji="1" lang="ja-JP" altLang="en-US" sz="1400" dirty="0">
                <a:solidFill>
                  <a:schemeClr val="accent5">
                    <a:lumMod val="50000"/>
                  </a:schemeClr>
                </a:solidFill>
                <a:latin typeface="+mn-ea"/>
                <a:ea typeface="+mn-ea"/>
                <a:cs typeface="Verdana" pitchFamily="34" charset="0"/>
              </a:rPr>
              <a:t>）ホ</a:t>
            </a:r>
          </a:p>
        </p:txBody>
      </p:sp>
    </p:spTree>
    <p:extLst>
      <p:ext uri="{BB962C8B-B14F-4D97-AF65-F5344CB8AC3E}">
        <p14:creationId xmlns:p14="http://schemas.microsoft.com/office/powerpoint/2010/main" val="46856590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F14F1B4A-0C32-4DC0-ABB5-61A34A587D24}"/>
              </a:ext>
            </a:extLst>
          </p:cNvPr>
          <p:cNvGraphicFramePr>
            <a:graphicFrameLocks noGrp="1"/>
          </p:cNvGraphicFramePr>
          <p:nvPr>
            <p:ph sz="quarter" idx="4294967295"/>
            <p:extLst>
              <p:ext uri="{D42A27DB-BD31-4B8C-83A1-F6EECF244321}">
                <p14:modId xmlns:p14="http://schemas.microsoft.com/office/powerpoint/2010/main" val="3661524408"/>
              </p:ext>
            </p:extLst>
          </p:nvPr>
        </p:nvGraphicFramePr>
        <p:xfrm>
          <a:off x="34925" y="646113"/>
          <a:ext cx="9074150" cy="5582920"/>
        </p:xfrm>
        <a:graphic>
          <a:graphicData uri="http://schemas.openxmlformats.org/drawingml/2006/table">
            <a:tbl>
              <a:tblPr firstRow="1" bandRow="1">
                <a:tableStyleId>{7DF18680-E054-41AD-8BC1-D1AEF772440D}</a:tableStyleId>
              </a:tblPr>
              <a:tblGrid>
                <a:gridCol w="4537075">
                  <a:extLst>
                    <a:ext uri="{9D8B030D-6E8A-4147-A177-3AD203B41FA5}">
                      <a16:colId xmlns:a16="http://schemas.microsoft.com/office/drawing/2014/main" val="1380941388"/>
                    </a:ext>
                  </a:extLst>
                </a:gridCol>
                <a:gridCol w="4537075">
                  <a:extLst>
                    <a:ext uri="{9D8B030D-6E8A-4147-A177-3AD203B41FA5}">
                      <a16:colId xmlns:a16="http://schemas.microsoft.com/office/drawing/2014/main" val="1632239530"/>
                    </a:ext>
                  </a:extLst>
                </a:gridCol>
              </a:tblGrid>
              <a:tr h="370840">
                <a:tc>
                  <a:txBody>
                    <a:bodyPr/>
                    <a:lstStyle/>
                    <a:p>
                      <a:pPr algn="ctr"/>
                      <a:r>
                        <a:rPr kumimoji="1" lang="ja-JP" altLang="en-US" dirty="0"/>
                        <a:t>該当すると考えられる例</a:t>
                      </a:r>
                    </a:p>
                  </a:txBody>
                  <a:tcPr/>
                </a:tc>
                <a:tc>
                  <a:txBody>
                    <a:bodyPr/>
                    <a:lstStyle/>
                    <a:p>
                      <a:pPr algn="ctr"/>
                      <a:r>
                        <a:rPr kumimoji="1" lang="ja-JP" altLang="en-US" dirty="0"/>
                        <a:t>該当しないと考えられる例</a:t>
                      </a:r>
                    </a:p>
                  </a:txBody>
                  <a:tcPr/>
                </a:tc>
                <a:extLst>
                  <a:ext uri="{0D108BD9-81ED-4DB2-BD59-A6C34878D82A}">
                    <a16:rowId xmlns:a16="http://schemas.microsoft.com/office/drawing/2014/main" val="1164592191"/>
                  </a:ext>
                </a:extLst>
              </a:tr>
              <a:tr h="370840">
                <a:tc>
                  <a:txBody>
                    <a:bodyPr/>
                    <a:lstStyle/>
                    <a:p>
                      <a:pPr marL="342900" indent="-342900" algn="just">
                        <a:buFont typeface="+mj-ea"/>
                        <a:buAutoNum type="circleNumDbPlain"/>
                      </a:pPr>
                      <a:r>
                        <a:rPr kumimoji="1" lang="ja-JP" altLang="en-US" sz="2400" dirty="0">
                          <a:solidFill>
                            <a:schemeClr val="accent5">
                              <a:lumMod val="50000"/>
                            </a:schemeClr>
                          </a:solidFill>
                        </a:rPr>
                        <a:t>労働者を職場外でも継続的に監視したり、私物の写真撮影をしたりすること。</a:t>
                      </a:r>
                      <a:endParaRPr kumimoji="1" lang="en-US" altLang="ja-JP" sz="2400" dirty="0">
                        <a:solidFill>
                          <a:schemeClr val="accent5">
                            <a:lumMod val="50000"/>
                          </a:schemeClr>
                        </a:solidFill>
                      </a:endParaRPr>
                    </a:p>
                    <a:p>
                      <a:pPr marL="342900" indent="-342900" algn="just">
                        <a:buFont typeface="+mj-ea"/>
                        <a:buAutoNum type="circleNumDbPlain"/>
                      </a:pPr>
                      <a:r>
                        <a:rPr kumimoji="1" lang="ja-JP" altLang="en-US" sz="2400" dirty="0">
                          <a:solidFill>
                            <a:schemeClr val="accent5">
                              <a:lumMod val="50000"/>
                            </a:schemeClr>
                          </a:solidFill>
                        </a:rPr>
                        <a:t>労働者の性的指向・性自認や病歴、不妊治療等の機微な個人情報について、当該労働者の了解を得ずに他の労働者に暴露すること。</a:t>
                      </a:r>
                    </a:p>
                  </a:txBody>
                  <a:tcPr/>
                </a:tc>
                <a:tc>
                  <a:txBody>
                    <a:bodyPr/>
                    <a:lstStyle/>
                    <a:p>
                      <a:pPr marL="457200" indent="-457200" algn="just">
                        <a:buFont typeface="+mj-ea"/>
                        <a:buAutoNum type="circleNumDbPlain"/>
                      </a:pPr>
                      <a:r>
                        <a:rPr kumimoji="1" lang="ja-JP" altLang="en-US" sz="2400" dirty="0">
                          <a:solidFill>
                            <a:schemeClr val="accent5">
                              <a:lumMod val="50000"/>
                            </a:schemeClr>
                          </a:solidFill>
                        </a:rPr>
                        <a:t>労働者への配慮を目的として、労働者の家族の状況等についてヒアリングを行うこと。</a:t>
                      </a:r>
                      <a:endParaRPr kumimoji="1" lang="en-US" altLang="ja-JP" sz="2400" dirty="0">
                        <a:solidFill>
                          <a:schemeClr val="accent5">
                            <a:lumMod val="50000"/>
                          </a:schemeClr>
                        </a:solidFill>
                      </a:endParaRPr>
                    </a:p>
                    <a:p>
                      <a:pPr marL="457200" indent="-457200" algn="just">
                        <a:buClr>
                          <a:schemeClr val="accent5">
                            <a:lumMod val="50000"/>
                          </a:schemeClr>
                        </a:buClr>
                        <a:buFont typeface="+mj-ea"/>
                        <a:buAutoNum type="circleNumDbPlain"/>
                      </a:pPr>
                      <a:r>
                        <a:rPr kumimoji="1" lang="ja-JP" altLang="en-US" sz="2400" u="sng" dirty="0">
                          <a:solidFill>
                            <a:srgbClr val="FF0000"/>
                          </a:solidFill>
                        </a:rPr>
                        <a:t>労働者の了解を得て</a:t>
                      </a:r>
                      <a:r>
                        <a:rPr kumimoji="1" lang="ja-JP" altLang="en-US" sz="2400" dirty="0">
                          <a:solidFill>
                            <a:schemeClr val="accent5">
                              <a:lumMod val="50000"/>
                            </a:schemeClr>
                          </a:solidFill>
                        </a:rPr>
                        <a:t>、当該労働者の性的指向・性自認や病歴、不妊治療等の機微な個人情報について、必要な範囲で人事労務部門の担当者に伝達し、配慮を促すこと。この点、プライバシー保護の観点から、ヘ</a:t>
                      </a:r>
                      <a:r>
                        <a:rPr kumimoji="1" lang="en-US" altLang="ja-JP" sz="2400" dirty="0">
                          <a:solidFill>
                            <a:schemeClr val="accent5">
                              <a:lumMod val="50000"/>
                            </a:schemeClr>
                          </a:solidFill>
                        </a:rPr>
                        <a:t>(</a:t>
                      </a:r>
                      <a:r>
                        <a:rPr kumimoji="1" lang="ja-JP" altLang="en-US" sz="2400" dirty="0">
                          <a:solidFill>
                            <a:schemeClr val="accent5">
                              <a:lumMod val="50000"/>
                            </a:schemeClr>
                          </a:solidFill>
                        </a:rPr>
                        <a:t>イ</a:t>
                      </a:r>
                      <a:r>
                        <a:rPr kumimoji="1" lang="en-US" altLang="ja-JP" sz="2400" dirty="0">
                          <a:solidFill>
                            <a:schemeClr val="accent5">
                              <a:lumMod val="50000"/>
                            </a:schemeClr>
                          </a:solidFill>
                        </a:rPr>
                        <a:t>)②</a:t>
                      </a:r>
                      <a:r>
                        <a:rPr kumimoji="1" lang="ja-JP" altLang="en-US" sz="2400" dirty="0">
                          <a:solidFill>
                            <a:schemeClr val="accent5">
                              <a:lumMod val="50000"/>
                            </a:schemeClr>
                          </a:solidFill>
                        </a:rPr>
                        <a:t>のように機微な個人情報を暴露することのないよう、労働者に周知・啓発する等の措置を講じることが必要である。</a:t>
                      </a:r>
                    </a:p>
                  </a:txBody>
                  <a:tcPr/>
                </a:tc>
                <a:extLst>
                  <a:ext uri="{0D108BD9-81ED-4DB2-BD59-A6C34878D82A}">
                    <a16:rowId xmlns:a16="http://schemas.microsoft.com/office/drawing/2014/main" val="164402630"/>
                  </a:ext>
                </a:extLst>
              </a:tr>
            </a:tbl>
          </a:graphicData>
        </a:graphic>
      </p:graphicFrame>
      <p:sp>
        <p:nvSpPr>
          <p:cNvPr id="3" name="タイトル 2">
            <a:extLst>
              <a:ext uri="{FF2B5EF4-FFF2-40B4-BE49-F238E27FC236}">
                <a16:creationId xmlns:a16="http://schemas.microsoft.com/office/drawing/2014/main" id="{A6F1364A-A3CC-4935-B9F2-36C9789F3362}"/>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個の侵害（私的なことに過度に立ち入ること）</a:t>
            </a:r>
          </a:p>
        </p:txBody>
      </p:sp>
      <p:sp>
        <p:nvSpPr>
          <p:cNvPr id="7" name="テキスト ボックス 6">
            <a:extLst>
              <a:ext uri="{FF2B5EF4-FFF2-40B4-BE49-F238E27FC236}">
                <a16:creationId xmlns:a16="http://schemas.microsoft.com/office/drawing/2014/main" id="{08AE0919-4C98-492B-83BB-EF6FE212BF76}"/>
              </a:ext>
            </a:extLst>
          </p:cNvPr>
          <p:cNvSpPr txBox="1"/>
          <p:nvPr/>
        </p:nvSpPr>
        <p:spPr>
          <a:xfrm>
            <a:off x="1032812" y="6229033"/>
            <a:ext cx="6851556" cy="400110"/>
          </a:xfrm>
          <a:prstGeom prst="rect">
            <a:avLst/>
          </a:prstGeom>
          <a:solidFill>
            <a:schemeClr val="accent5">
              <a:lumMod val="40000"/>
              <a:lumOff val="60000"/>
            </a:schemeClr>
          </a:solidFill>
        </p:spPr>
        <p:txBody>
          <a:bodyPr wrap="none" rtlCol="0">
            <a:spAutoFit/>
          </a:bodyPr>
          <a:lstStyle/>
          <a:p>
            <a:pPr algn="ctr"/>
            <a:r>
              <a:rPr kumimoji="1" lang="ja-JP" altLang="en-US" sz="2000" u="sng" dirty="0">
                <a:solidFill>
                  <a:srgbClr val="FF0000"/>
                </a:solidFill>
              </a:rPr>
              <a:t>機微な個人情報は本人の同意がない限り取得できないという原則</a:t>
            </a:r>
            <a:endParaRPr kumimoji="1" lang="ja-JP" altLang="en-US" sz="1400" u="sng" dirty="0">
              <a:solidFill>
                <a:srgbClr val="FF0000"/>
              </a:solidFill>
              <a:latin typeface="+mn-ea"/>
              <a:cs typeface="Verdana" pitchFamily="34" charset="0"/>
            </a:endParaRPr>
          </a:p>
        </p:txBody>
      </p:sp>
      <p:sp>
        <p:nvSpPr>
          <p:cNvPr id="5" name="テキスト ボックス 4">
            <a:extLst>
              <a:ext uri="{FF2B5EF4-FFF2-40B4-BE49-F238E27FC236}">
                <a16:creationId xmlns:a16="http://schemas.microsoft.com/office/drawing/2014/main" id="{8B7B335C-12FC-4640-9CE2-9503A2A9B797}"/>
              </a:ext>
            </a:extLst>
          </p:cNvPr>
          <p:cNvSpPr txBox="1"/>
          <p:nvPr/>
        </p:nvSpPr>
        <p:spPr>
          <a:xfrm>
            <a:off x="7201581" y="6542025"/>
            <a:ext cx="1863011"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7</a:t>
            </a:r>
            <a:r>
              <a:rPr kumimoji="1" lang="ja-JP" altLang="en-US" sz="1400" dirty="0">
                <a:solidFill>
                  <a:schemeClr val="accent5">
                    <a:lumMod val="50000"/>
                  </a:schemeClr>
                </a:solidFill>
                <a:latin typeface="+mn-ea"/>
                <a:ea typeface="+mn-ea"/>
                <a:cs typeface="Verdana" pitchFamily="34" charset="0"/>
              </a:rPr>
              <a:t>）へ</a:t>
            </a:r>
          </a:p>
        </p:txBody>
      </p:sp>
    </p:spTree>
    <p:extLst>
      <p:ext uri="{BB962C8B-B14F-4D97-AF65-F5344CB8AC3E}">
        <p14:creationId xmlns:p14="http://schemas.microsoft.com/office/powerpoint/2010/main" val="62789146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BB5B9F-A8C2-4576-B988-D44AE6555134}"/>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企業調査　実施している取組のうち、効果があると実感できたもの</a:t>
            </a:r>
          </a:p>
        </p:txBody>
      </p:sp>
      <p:graphicFrame>
        <p:nvGraphicFramePr>
          <p:cNvPr id="6" name="コンテンツ プレースホルダー 5">
            <a:extLst>
              <a:ext uri="{FF2B5EF4-FFF2-40B4-BE49-F238E27FC236}">
                <a16:creationId xmlns:a16="http://schemas.microsoft.com/office/drawing/2014/main" id="{34D430EF-E13D-4198-93F6-49BFC4D4665D}"/>
              </a:ext>
            </a:extLst>
          </p:cNvPr>
          <p:cNvGraphicFramePr>
            <a:graphicFrameLocks noGrp="1"/>
          </p:cNvGraphicFramePr>
          <p:nvPr>
            <p:ph sz="quarter" idx="4294967295"/>
          </p:nvPr>
        </p:nvGraphicFramePr>
        <p:xfrm>
          <a:off x="241300" y="1412776"/>
          <a:ext cx="8655050" cy="5135662"/>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a:extLst>
              <a:ext uri="{FF2B5EF4-FFF2-40B4-BE49-F238E27FC236}">
                <a16:creationId xmlns:a16="http://schemas.microsoft.com/office/drawing/2014/main" id="{9B608C66-4165-4934-959A-6EDD44082578}"/>
              </a:ext>
            </a:extLst>
          </p:cNvPr>
          <p:cNvSpPr txBox="1"/>
          <p:nvPr/>
        </p:nvSpPr>
        <p:spPr>
          <a:xfrm>
            <a:off x="775370" y="692696"/>
            <a:ext cx="7541046" cy="369332"/>
          </a:xfrm>
          <a:prstGeom prst="rect">
            <a:avLst/>
          </a:prstGeom>
          <a:noFill/>
        </p:spPr>
        <p:txBody>
          <a:bodyPr wrap="square" rtlCol="0">
            <a:spAutoFit/>
          </a:bodyPr>
          <a:lstStyle/>
          <a:p>
            <a:r>
              <a:rPr kumimoji="1" lang="ja-JP" altLang="ja-JP" sz="1800" b="0" i="0" u="none" strike="noStrike" baseline="0" dirty="0">
                <a:solidFill>
                  <a:schemeClr val="accent5">
                    <a:lumMod val="50000"/>
                  </a:schemeClr>
                </a:solidFill>
                <a:effectLst/>
              </a:rPr>
              <a:t>企業調査　実施している取組のうち、効果があると実感できたもの</a:t>
            </a:r>
            <a:r>
              <a:rPr kumimoji="1" lang="ja-JP" altLang="en-US" sz="1100" b="0" i="0" u="none" strike="noStrike" baseline="0" dirty="0">
                <a:solidFill>
                  <a:schemeClr val="accent5">
                    <a:lumMod val="50000"/>
                  </a:schemeClr>
                </a:solidFill>
                <a:effectLst/>
              </a:rPr>
              <a:t>（％）</a:t>
            </a:r>
            <a:r>
              <a:rPr lang="ja-JP" altLang="en-US" sz="1100" dirty="0">
                <a:solidFill>
                  <a:schemeClr val="accent5">
                    <a:lumMod val="50000"/>
                  </a:schemeClr>
                </a:solidFill>
              </a:rPr>
              <a:t>回答</a:t>
            </a:r>
            <a:r>
              <a:rPr lang="en-US" altLang="ja-JP" sz="1100" dirty="0">
                <a:solidFill>
                  <a:schemeClr val="accent5">
                    <a:lumMod val="50000"/>
                  </a:schemeClr>
                </a:solidFill>
              </a:rPr>
              <a:t>2,080</a:t>
            </a:r>
            <a:r>
              <a:rPr lang="ja-JP" altLang="en-US" sz="1100" dirty="0">
                <a:solidFill>
                  <a:schemeClr val="accent5">
                    <a:lumMod val="50000"/>
                  </a:schemeClr>
                </a:solidFill>
              </a:rPr>
              <a:t>社</a:t>
            </a:r>
            <a:endParaRPr kumimoji="1" lang="ja-JP" altLang="en-US" sz="1800" dirty="0">
              <a:solidFill>
                <a:schemeClr val="accent5">
                  <a:lumMod val="50000"/>
                </a:schemeClr>
              </a:solidFill>
              <a:latin typeface="+mn-ea"/>
              <a:ea typeface="+mn-ea"/>
              <a:cs typeface="Verdana" pitchFamily="34" charset="0"/>
            </a:endParaRPr>
          </a:p>
        </p:txBody>
      </p:sp>
      <p:sp>
        <p:nvSpPr>
          <p:cNvPr id="3" name="テキスト ボックス 2">
            <a:extLst>
              <a:ext uri="{FF2B5EF4-FFF2-40B4-BE49-F238E27FC236}">
                <a16:creationId xmlns:a16="http://schemas.microsoft.com/office/drawing/2014/main" id="{372F7DDF-7090-44C2-A969-6944C36E0E0C}"/>
              </a:ext>
            </a:extLst>
          </p:cNvPr>
          <p:cNvSpPr txBox="1"/>
          <p:nvPr/>
        </p:nvSpPr>
        <p:spPr>
          <a:xfrm>
            <a:off x="4175448" y="6526684"/>
            <a:ext cx="4968552" cy="307777"/>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公財</a:t>
            </a:r>
            <a:r>
              <a:rPr kumimoji="1" lang="en-US" altLang="ja-JP" sz="1400" dirty="0">
                <a:solidFill>
                  <a:schemeClr val="accent5">
                    <a:lumMod val="50000"/>
                  </a:schemeClr>
                </a:solidFill>
                <a:latin typeface="+mn-ea"/>
                <a:ea typeface="+mn-ea"/>
                <a:cs typeface="Verdana" pitchFamily="34" charset="0"/>
              </a:rPr>
              <a:t>21</a:t>
            </a:r>
            <a:r>
              <a:rPr kumimoji="1" lang="ja-JP" altLang="en-US" sz="1400" dirty="0">
                <a:solidFill>
                  <a:schemeClr val="accent5">
                    <a:lumMod val="50000"/>
                  </a:schemeClr>
                </a:solidFill>
                <a:latin typeface="+mn-ea"/>
                <a:ea typeface="+mn-ea"/>
                <a:cs typeface="Verdana" pitchFamily="34" charset="0"/>
              </a:rPr>
              <a:t>世紀職業財団</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職場のパワーハラスメント対策ハンドブック</a:t>
            </a:r>
            <a:r>
              <a:rPr kumimoji="1" lang="en-US" altLang="ja-JP" sz="1400" dirty="0">
                <a:solidFill>
                  <a:schemeClr val="accent5">
                    <a:lumMod val="50000"/>
                  </a:schemeClr>
                </a:solidFill>
                <a:latin typeface="+mn-ea"/>
                <a:ea typeface="+mn-ea"/>
                <a:cs typeface="Verdana" pitchFamily="34" charset="0"/>
              </a:rPr>
              <a:t>』</a:t>
            </a:r>
          </a:p>
        </p:txBody>
      </p:sp>
    </p:spTree>
    <p:extLst>
      <p:ext uri="{BB962C8B-B14F-4D97-AF65-F5344CB8AC3E}">
        <p14:creationId xmlns:p14="http://schemas.microsoft.com/office/powerpoint/2010/main" val="397015126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75332D7-0A31-4D1A-8946-8A5F873C3CE7}"/>
              </a:ext>
            </a:extLst>
          </p:cNvPr>
          <p:cNvSpPr>
            <a:spLocks noGrp="1"/>
          </p:cNvSpPr>
          <p:nvPr>
            <p:ph sz="quarter" idx="4294967295"/>
          </p:nvPr>
        </p:nvSpPr>
        <p:spPr>
          <a:xfrm>
            <a:off x="0" y="646552"/>
            <a:ext cx="9108504" cy="5950800"/>
          </a:xfrm>
          <a:prstGeom prst="rect">
            <a:avLst/>
          </a:prstGeom>
        </p:spPr>
        <p:txBody>
          <a:bodyPr/>
          <a:lstStyle/>
          <a:p>
            <a:r>
              <a:rPr kumimoji="1" lang="ja-JP" altLang="en-US" dirty="0"/>
              <a:t>、</a:t>
            </a:r>
          </a:p>
        </p:txBody>
      </p:sp>
      <p:sp>
        <p:nvSpPr>
          <p:cNvPr id="3" name="タイトル 2">
            <a:extLst>
              <a:ext uri="{FF2B5EF4-FFF2-40B4-BE49-F238E27FC236}">
                <a16:creationId xmlns:a16="http://schemas.microsoft.com/office/drawing/2014/main" id="{00885370-03C3-4F8F-AB7D-FA16170F222B}"/>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基本的なパワーハラスメント対策として取り組むべき項目</a:t>
            </a:r>
          </a:p>
        </p:txBody>
      </p:sp>
      <p:sp>
        <p:nvSpPr>
          <p:cNvPr id="4" name="正方形/長方形 3">
            <a:extLst>
              <a:ext uri="{FF2B5EF4-FFF2-40B4-BE49-F238E27FC236}">
                <a16:creationId xmlns:a16="http://schemas.microsoft.com/office/drawing/2014/main" id="{6B694EAD-BC6E-467D-B9AD-2C1070DE0A30}"/>
              </a:ext>
            </a:extLst>
          </p:cNvPr>
          <p:cNvSpPr/>
          <p:nvPr/>
        </p:nvSpPr>
        <p:spPr bwMode="auto">
          <a:xfrm>
            <a:off x="35496" y="620688"/>
            <a:ext cx="4504136" cy="5976664"/>
          </a:xfrm>
          <a:prstGeom prst="rect">
            <a:avLst/>
          </a:prstGeom>
          <a:solidFill>
            <a:schemeClr val="accent5">
              <a:lumMod val="20000"/>
              <a:lumOff val="80000"/>
            </a:schemeClr>
          </a:solidFill>
          <a:ln w="44450" cap="flat" cmpd="sng" algn="ctr">
            <a:noFill/>
            <a:prstDash val="solid"/>
            <a:round/>
            <a:headEnd type="none" w="med" len="med"/>
            <a:tailEnd type="none"/>
          </a:ln>
          <a:effectLst/>
        </p:spPr>
        <p:txBody>
          <a:bodyPr rtlCol="0" anchor="t"/>
          <a:lstStyle/>
          <a:p>
            <a:pPr marL="180000" indent="-457200" algn="ctr"/>
            <a:endParaRPr kumimoji="1" lang="en-US" altLang="ja-JP" sz="800" dirty="0">
              <a:solidFill>
                <a:schemeClr val="accent5">
                  <a:lumMod val="50000"/>
                </a:schemeClr>
              </a:solidFill>
            </a:endParaRPr>
          </a:p>
          <a:p>
            <a:pPr marL="180000" indent="-457200" algn="ctr"/>
            <a:r>
              <a:rPr kumimoji="1" lang="ja-JP" altLang="en-US" sz="2400" dirty="0">
                <a:solidFill>
                  <a:schemeClr val="accent5">
                    <a:lumMod val="50000"/>
                  </a:schemeClr>
                </a:solidFill>
              </a:rPr>
              <a:t>予防するために</a:t>
            </a:r>
            <a:endParaRPr kumimoji="1" lang="en-US" altLang="ja-JP" sz="2400" dirty="0">
              <a:solidFill>
                <a:schemeClr val="accent5">
                  <a:lumMod val="50000"/>
                </a:schemeClr>
              </a:solidFill>
            </a:endParaRPr>
          </a:p>
          <a:p>
            <a:pPr marL="180000" indent="-457200"/>
            <a:endParaRPr lang="en-US" altLang="ja-JP" sz="800" dirty="0">
              <a:solidFill>
                <a:schemeClr val="accent5">
                  <a:lumMod val="50000"/>
                </a:schemeClr>
              </a:solidFill>
            </a:endParaRPr>
          </a:p>
          <a:p>
            <a:pPr marL="180000" indent="-457200"/>
            <a:endParaRPr lang="en-US" altLang="ja-JP" sz="800" dirty="0">
              <a:solidFill>
                <a:schemeClr val="accent5">
                  <a:lumMod val="50000"/>
                </a:schemeClr>
              </a:solidFill>
            </a:endParaRPr>
          </a:p>
          <a:p>
            <a:pPr marL="180000" indent="-457200"/>
            <a:r>
              <a:rPr kumimoji="1" lang="ja-JP" altLang="en-US" sz="2000" u="sng" dirty="0">
                <a:solidFill>
                  <a:srgbClr val="FF0000"/>
                </a:solidFill>
              </a:rPr>
              <a:t>①トップのメッセージ</a:t>
            </a:r>
            <a:endParaRPr kumimoji="1" lang="en-US" altLang="ja-JP" sz="2000" u="sng" dirty="0">
              <a:solidFill>
                <a:srgbClr val="FF0000"/>
              </a:solidFill>
            </a:endParaRPr>
          </a:p>
          <a:p>
            <a:pPr marL="180000" indent="-457200"/>
            <a:r>
              <a:rPr kumimoji="1" lang="ja-JP" altLang="en-US" sz="2000" dirty="0">
                <a:solidFill>
                  <a:schemeClr val="accent5">
                    <a:lumMod val="50000"/>
                  </a:schemeClr>
                </a:solidFill>
              </a:rPr>
              <a:t>・ 組織のトップが、職場のパワーハラスメントは職場からなくすべきであることを明確に示す</a:t>
            </a:r>
            <a:endParaRPr kumimoji="1" lang="en-US" altLang="ja-JP" sz="2000" dirty="0">
              <a:solidFill>
                <a:schemeClr val="accent5">
                  <a:lumMod val="50000"/>
                </a:schemeClr>
              </a:solidFill>
            </a:endParaRPr>
          </a:p>
          <a:p>
            <a:pPr marL="180000" indent="-457200"/>
            <a:r>
              <a:rPr kumimoji="1" lang="ja-JP" altLang="en-US" sz="2000" u="sng" dirty="0">
                <a:solidFill>
                  <a:srgbClr val="FF0000"/>
                </a:solidFill>
              </a:rPr>
              <a:t>②ルールを決める</a:t>
            </a:r>
            <a:endParaRPr kumimoji="1" lang="en-US" altLang="ja-JP" sz="2000" u="sng" dirty="0">
              <a:solidFill>
                <a:srgbClr val="FF0000"/>
              </a:solidFill>
            </a:endParaRPr>
          </a:p>
          <a:p>
            <a:pPr marL="180000" indent="-457200"/>
            <a:r>
              <a:rPr kumimoji="1" lang="ja-JP" altLang="en-US" sz="2000" dirty="0">
                <a:solidFill>
                  <a:schemeClr val="accent5">
                    <a:lumMod val="50000"/>
                  </a:schemeClr>
                </a:solidFill>
              </a:rPr>
              <a:t>・ 就業規則に関係規定を設ける、労使協定を締結する</a:t>
            </a:r>
            <a:endParaRPr kumimoji="1" lang="en-US" altLang="ja-JP" sz="2000" dirty="0">
              <a:solidFill>
                <a:schemeClr val="accent5">
                  <a:lumMod val="50000"/>
                </a:schemeClr>
              </a:solidFill>
            </a:endParaRPr>
          </a:p>
          <a:p>
            <a:pPr marL="180000" indent="-457200"/>
            <a:r>
              <a:rPr kumimoji="1" lang="ja-JP" altLang="en-US" sz="2000" dirty="0">
                <a:solidFill>
                  <a:schemeClr val="accent5">
                    <a:lumMod val="50000"/>
                  </a:schemeClr>
                </a:solidFill>
              </a:rPr>
              <a:t>・ 予防・解決についての方針やガイドラインを作成する</a:t>
            </a:r>
            <a:endParaRPr kumimoji="1" lang="en-US" altLang="ja-JP" sz="2000" dirty="0">
              <a:solidFill>
                <a:schemeClr val="accent5">
                  <a:lumMod val="50000"/>
                </a:schemeClr>
              </a:solidFill>
            </a:endParaRPr>
          </a:p>
          <a:p>
            <a:pPr marL="180000" indent="-457200"/>
            <a:r>
              <a:rPr kumimoji="1" lang="ja-JP" altLang="en-US" sz="2000" u="sng" dirty="0">
                <a:solidFill>
                  <a:srgbClr val="FF0000"/>
                </a:solidFill>
              </a:rPr>
              <a:t>③実態を把握する</a:t>
            </a:r>
            <a:endParaRPr kumimoji="1" lang="en-US" altLang="ja-JP" sz="2000" u="sng" dirty="0">
              <a:solidFill>
                <a:srgbClr val="FF0000"/>
              </a:solidFill>
            </a:endParaRPr>
          </a:p>
          <a:p>
            <a:pPr marL="180000" indent="-457200"/>
            <a:r>
              <a:rPr kumimoji="1" lang="ja-JP" altLang="en-US" sz="2000" dirty="0">
                <a:solidFill>
                  <a:schemeClr val="accent5">
                    <a:lumMod val="50000"/>
                  </a:schemeClr>
                </a:solidFill>
              </a:rPr>
              <a:t>・ 従業員アンケートを実施する</a:t>
            </a:r>
            <a:endParaRPr kumimoji="1" lang="en-US" altLang="ja-JP" sz="2000" dirty="0">
              <a:solidFill>
                <a:schemeClr val="accent5">
                  <a:lumMod val="50000"/>
                </a:schemeClr>
              </a:solidFill>
            </a:endParaRPr>
          </a:p>
          <a:p>
            <a:pPr marL="180000" indent="-457200"/>
            <a:r>
              <a:rPr kumimoji="1" lang="ja-JP" altLang="en-US" sz="2000" u="sng" dirty="0">
                <a:solidFill>
                  <a:srgbClr val="FF0000"/>
                </a:solidFill>
              </a:rPr>
              <a:t>④教育する</a:t>
            </a:r>
            <a:endParaRPr kumimoji="1" lang="en-US" altLang="ja-JP" sz="2000" u="sng" dirty="0">
              <a:solidFill>
                <a:srgbClr val="FF0000"/>
              </a:solidFill>
            </a:endParaRPr>
          </a:p>
          <a:p>
            <a:pPr marL="180000" indent="-457200"/>
            <a:r>
              <a:rPr kumimoji="1" lang="ja-JP" altLang="en-US" sz="2000" dirty="0">
                <a:solidFill>
                  <a:schemeClr val="accent5">
                    <a:lumMod val="50000"/>
                  </a:schemeClr>
                </a:solidFill>
              </a:rPr>
              <a:t>・ 研修を実施する</a:t>
            </a:r>
            <a:endParaRPr kumimoji="1" lang="en-US" altLang="ja-JP" sz="2000" dirty="0">
              <a:solidFill>
                <a:schemeClr val="accent5">
                  <a:lumMod val="50000"/>
                </a:schemeClr>
              </a:solidFill>
            </a:endParaRPr>
          </a:p>
          <a:p>
            <a:pPr marL="180000" indent="-457200"/>
            <a:r>
              <a:rPr kumimoji="1" lang="ja-JP" altLang="en-US" sz="2000" u="sng" dirty="0">
                <a:solidFill>
                  <a:srgbClr val="FF0000"/>
                </a:solidFill>
              </a:rPr>
              <a:t>⑤周知する</a:t>
            </a:r>
            <a:endParaRPr kumimoji="1" lang="en-US" altLang="ja-JP" sz="2000" u="sng" dirty="0">
              <a:solidFill>
                <a:srgbClr val="FF0000"/>
              </a:solidFill>
            </a:endParaRPr>
          </a:p>
          <a:p>
            <a:pPr marL="180000" indent="-457200"/>
            <a:r>
              <a:rPr kumimoji="1" lang="ja-JP" altLang="en-US" sz="2000" dirty="0">
                <a:solidFill>
                  <a:schemeClr val="accent5">
                    <a:lumMod val="50000"/>
                  </a:schemeClr>
                </a:solidFill>
              </a:rPr>
              <a:t>・ 組織の方針や取組について周知・啓発を実施する</a:t>
            </a:r>
          </a:p>
        </p:txBody>
      </p:sp>
      <p:sp>
        <p:nvSpPr>
          <p:cNvPr id="6" name="正方形/長方形 5">
            <a:extLst>
              <a:ext uri="{FF2B5EF4-FFF2-40B4-BE49-F238E27FC236}">
                <a16:creationId xmlns:a16="http://schemas.microsoft.com/office/drawing/2014/main" id="{57B86160-DBD3-4153-BA7A-EC3B211115FD}"/>
              </a:ext>
            </a:extLst>
          </p:cNvPr>
          <p:cNvSpPr/>
          <p:nvPr/>
        </p:nvSpPr>
        <p:spPr bwMode="auto">
          <a:xfrm>
            <a:off x="4572000" y="646552"/>
            <a:ext cx="4536504" cy="3070480"/>
          </a:xfrm>
          <a:prstGeom prst="rect">
            <a:avLst/>
          </a:prstGeom>
          <a:solidFill>
            <a:srgbClr val="FFE89F"/>
          </a:solidFill>
          <a:ln w="44450" cap="flat" cmpd="sng" algn="ctr">
            <a:noFill/>
            <a:prstDash val="solid"/>
            <a:round/>
            <a:headEnd type="none" w="med" len="med"/>
            <a:tailEnd type="none"/>
          </a:ln>
          <a:effectLst/>
        </p:spPr>
        <p:txBody>
          <a:bodyPr rtlCol="0" anchor="t"/>
          <a:lstStyle/>
          <a:p>
            <a:pPr marL="180000" indent="-457200" algn="ctr"/>
            <a:endParaRPr kumimoji="1" lang="en-US" altLang="ja-JP" sz="800" dirty="0">
              <a:solidFill>
                <a:schemeClr val="accent5">
                  <a:lumMod val="50000"/>
                </a:schemeClr>
              </a:solidFill>
            </a:endParaRPr>
          </a:p>
          <a:p>
            <a:pPr marL="180000" indent="-457200" algn="ctr"/>
            <a:r>
              <a:rPr kumimoji="1" lang="ja-JP" altLang="en-US" sz="2400" dirty="0">
                <a:solidFill>
                  <a:schemeClr val="accent5">
                    <a:lumMod val="50000"/>
                  </a:schemeClr>
                </a:solidFill>
              </a:rPr>
              <a:t>解決するために</a:t>
            </a:r>
            <a:endParaRPr kumimoji="1" lang="en-US" altLang="ja-JP" sz="2400" dirty="0">
              <a:solidFill>
                <a:schemeClr val="accent5">
                  <a:lumMod val="50000"/>
                </a:schemeClr>
              </a:solidFill>
            </a:endParaRPr>
          </a:p>
          <a:p>
            <a:pPr marL="180000" indent="-457200" algn="ctr"/>
            <a:endParaRPr kumimoji="1" lang="en-US" altLang="ja-JP" sz="800" dirty="0">
              <a:solidFill>
                <a:schemeClr val="accent5">
                  <a:lumMod val="50000"/>
                </a:schemeClr>
              </a:solidFill>
            </a:endParaRPr>
          </a:p>
          <a:p>
            <a:pPr marL="180000" indent="-457200" algn="ctr"/>
            <a:endParaRPr kumimoji="1" lang="en-US" altLang="ja-JP" sz="800" dirty="0">
              <a:solidFill>
                <a:schemeClr val="accent5">
                  <a:lumMod val="50000"/>
                </a:schemeClr>
              </a:solidFill>
            </a:endParaRPr>
          </a:p>
          <a:p>
            <a:pPr marL="180000" indent="-457200"/>
            <a:r>
              <a:rPr kumimoji="1" lang="ja-JP" altLang="en-US" sz="2000" u="sng" dirty="0">
                <a:solidFill>
                  <a:srgbClr val="FF0000"/>
                </a:solidFill>
              </a:rPr>
              <a:t>⑥相談や解決の場を設置する</a:t>
            </a:r>
            <a:endParaRPr kumimoji="1" lang="en-US" altLang="ja-JP" sz="2000" u="sng" dirty="0">
              <a:solidFill>
                <a:srgbClr val="FF0000"/>
              </a:solidFill>
            </a:endParaRPr>
          </a:p>
          <a:p>
            <a:pPr marL="180000" indent="-457200"/>
            <a:r>
              <a:rPr kumimoji="1" lang="ja-JP" altLang="en-US" sz="2000" dirty="0">
                <a:solidFill>
                  <a:schemeClr val="accent5">
                    <a:lumMod val="50000"/>
                  </a:schemeClr>
                </a:solidFill>
              </a:rPr>
              <a:t>・ 企業内・外に相談窓口を設置する、職場の対応責任者を決める</a:t>
            </a:r>
            <a:endParaRPr kumimoji="1" lang="en-US" altLang="ja-JP" sz="2000" dirty="0">
              <a:solidFill>
                <a:schemeClr val="accent5">
                  <a:lumMod val="50000"/>
                </a:schemeClr>
              </a:solidFill>
            </a:endParaRPr>
          </a:p>
          <a:p>
            <a:pPr marL="180000" indent="-457200"/>
            <a:r>
              <a:rPr kumimoji="1" lang="ja-JP" altLang="en-US" sz="2000" dirty="0">
                <a:solidFill>
                  <a:schemeClr val="accent5">
                    <a:lumMod val="50000"/>
                  </a:schemeClr>
                </a:solidFill>
              </a:rPr>
              <a:t>・ 外部専門家と連携する</a:t>
            </a:r>
            <a:endParaRPr kumimoji="1" lang="en-US" altLang="ja-JP" sz="2000" dirty="0">
              <a:solidFill>
                <a:schemeClr val="accent5">
                  <a:lumMod val="50000"/>
                </a:schemeClr>
              </a:solidFill>
            </a:endParaRPr>
          </a:p>
          <a:p>
            <a:pPr marL="180000" indent="-457200"/>
            <a:r>
              <a:rPr kumimoji="1" lang="ja-JP" altLang="en-US" sz="2000" u="sng" dirty="0">
                <a:solidFill>
                  <a:srgbClr val="FF0000"/>
                </a:solidFill>
              </a:rPr>
              <a:t>⑦再発防止のための取組</a:t>
            </a:r>
            <a:endParaRPr kumimoji="1" lang="en-US" altLang="ja-JP" sz="2000" u="sng" dirty="0">
              <a:solidFill>
                <a:srgbClr val="FF0000"/>
              </a:solidFill>
            </a:endParaRPr>
          </a:p>
          <a:p>
            <a:pPr marL="180000" indent="-457200"/>
            <a:r>
              <a:rPr kumimoji="1" lang="ja-JP" altLang="en-US" sz="2000" dirty="0">
                <a:solidFill>
                  <a:schemeClr val="accent5">
                    <a:lumMod val="50000"/>
                  </a:schemeClr>
                </a:solidFill>
              </a:rPr>
              <a:t>・ 行為者に対する再発防止研修等を行う</a:t>
            </a:r>
            <a:endParaRPr kumimoji="1" lang="en-US" altLang="ja-JP" sz="2000" dirty="0">
              <a:solidFill>
                <a:schemeClr val="accent5">
                  <a:lumMod val="50000"/>
                </a:schemeClr>
              </a:solidFill>
            </a:endParaRPr>
          </a:p>
          <a:p>
            <a:pPr marL="180000" indent="-457200"/>
            <a:endParaRPr kumimoji="1" lang="ja-JP" altLang="en-US" dirty="0">
              <a:solidFill>
                <a:schemeClr val="accent5">
                  <a:lumMod val="50000"/>
                </a:schemeClr>
              </a:solidFill>
            </a:endParaRPr>
          </a:p>
        </p:txBody>
      </p:sp>
      <p:sp>
        <p:nvSpPr>
          <p:cNvPr id="5" name="テキスト ボックス 4">
            <a:extLst>
              <a:ext uri="{FF2B5EF4-FFF2-40B4-BE49-F238E27FC236}">
                <a16:creationId xmlns:a16="http://schemas.microsoft.com/office/drawing/2014/main" id="{B7243F23-67EB-4E62-93B7-CC78E180AFED}"/>
              </a:ext>
            </a:extLst>
          </p:cNvPr>
          <p:cNvSpPr txBox="1"/>
          <p:nvPr/>
        </p:nvSpPr>
        <p:spPr>
          <a:xfrm>
            <a:off x="4175448" y="6526684"/>
            <a:ext cx="4968552" cy="307777"/>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公財</a:t>
            </a:r>
            <a:r>
              <a:rPr kumimoji="1" lang="en-US" altLang="ja-JP" sz="1400" dirty="0">
                <a:solidFill>
                  <a:schemeClr val="accent5">
                    <a:lumMod val="50000"/>
                  </a:schemeClr>
                </a:solidFill>
                <a:latin typeface="+mn-ea"/>
                <a:ea typeface="+mn-ea"/>
                <a:cs typeface="Verdana" pitchFamily="34" charset="0"/>
              </a:rPr>
              <a:t>21</a:t>
            </a:r>
            <a:r>
              <a:rPr kumimoji="1" lang="ja-JP" altLang="en-US" sz="1400" dirty="0">
                <a:solidFill>
                  <a:schemeClr val="accent5">
                    <a:lumMod val="50000"/>
                  </a:schemeClr>
                </a:solidFill>
                <a:latin typeface="+mn-ea"/>
                <a:ea typeface="+mn-ea"/>
                <a:cs typeface="Verdana" pitchFamily="34" charset="0"/>
              </a:rPr>
              <a:t>世紀職業財団</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職場のパワーハラスメント対策ハンドブック</a:t>
            </a:r>
            <a:r>
              <a:rPr kumimoji="1" lang="en-US" altLang="ja-JP" sz="1400" dirty="0">
                <a:solidFill>
                  <a:schemeClr val="accent5">
                    <a:lumMod val="50000"/>
                  </a:schemeClr>
                </a:solidFill>
                <a:latin typeface="+mn-ea"/>
                <a:ea typeface="+mn-ea"/>
                <a:cs typeface="Verdana" pitchFamily="34" charset="0"/>
              </a:rPr>
              <a:t>』</a:t>
            </a:r>
          </a:p>
        </p:txBody>
      </p:sp>
    </p:spTree>
    <p:extLst>
      <p:ext uri="{BB962C8B-B14F-4D97-AF65-F5344CB8AC3E}">
        <p14:creationId xmlns:p14="http://schemas.microsoft.com/office/powerpoint/2010/main" val="347170414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8C3D79B-FED6-4F53-827B-C8C016B4393E}"/>
              </a:ext>
            </a:extLst>
          </p:cNvPr>
          <p:cNvSpPr/>
          <p:nvPr/>
        </p:nvSpPr>
        <p:spPr>
          <a:xfrm>
            <a:off x="44191" y="646552"/>
            <a:ext cx="8964488" cy="430887"/>
          </a:xfrm>
          <a:prstGeom prst="rect">
            <a:avLst/>
          </a:prstGeom>
          <a:solidFill>
            <a:schemeClr val="accent5">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38100" tIns="38100" rIns="38100" bIns="38100" numCol="1" spcCol="1270" rtlCol="0" fromWordArt="0" anchor="ctr" anchorCtr="0" forceAA="0" compatLnSpc="1">
            <a:prstTxWarp prst="textNoShape">
              <a:avLst/>
            </a:prstTxWarp>
            <a:noAutofit/>
          </a:bodyPr>
          <a:lstStyle/>
          <a:p>
            <a:pPr marL="0" marR="0" lvl="0" indent="0" algn="ctr" defTabSz="711200" rtl="0" eaLnBrk="1" fontAlgn="auto" latinLnBrk="0" hangingPunct="1">
              <a:lnSpc>
                <a:spcPct val="90000"/>
              </a:lnSpc>
              <a:spcBef>
                <a:spcPct val="0"/>
              </a:spcBef>
              <a:spcAft>
                <a:spcPct val="15000"/>
              </a:spcAft>
              <a:buClrTx/>
              <a:buSzTx/>
              <a:buFontTx/>
              <a:buNone/>
              <a:tabLst/>
              <a:defRPr/>
            </a:pPr>
            <a:endParaRPr kumimoji="1" lang="ja-JP" altLang="en-US" sz="3600" b="0" i="0" u="none" strike="noStrike" kern="1200" cap="none" spc="0" normalizeH="0" baseline="0" noProof="0" dirty="0">
              <a:ln>
                <a:noFill/>
              </a:ln>
              <a:solidFill>
                <a:srgbClr val="63891F">
                  <a:lumMod val="50000"/>
                </a:srgbClr>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2" name="タイトル 1">
            <a:extLst>
              <a:ext uri="{FF2B5EF4-FFF2-40B4-BE49-F238E27FC236}">
                <a16:creationId xmlns:a16="http://schemas.microsoft.com/office/drawing/2014/main" id="{41889B05-7A98-4507-812A-100763EAF47F}"/>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相談対応がうまくいった例</a:t>
            </a:r>
          </a:p>
        </p:txBody>
      </p:sp>
      <p:sp>
        <p:nvSpPr>
          <p:cNvPr id="3" name="コンテンツ プレースホルダー 2">
            <a:extLst>
              <a:ext uri="{FF2B5EF4-FFF2-40B4-BE49-F238E27FC236}">
                <a16:creationId xmlns:a16="http://schemas.microsoft.com/office/drawing/2014/main" id="{948F546D-1EAA-470C-BF13-8A3848F6AB26}"/>
              </a:ext>
            </a:extLst>
          </p:cNvPr>
          <p:cNvSpPr>
            <a:spLocks noGrp="1"/>
          </p:cNvSpPr>
          <p:nvPr>
            <p:ph sz="quarter" idx="4294967295"/>
          </p:nvPr>
        </p:nvSpPr>
        <p:spPr>
          <a:xfrm>
            <a:off x="35496" y="646552"/>
            <a:ext cx="9073008" cy="5950800"/>
          </a:xfrm>
          <a:prstGeom prst="rect">
            <a:avLst/>
          </a:prstGeom>
        </p:spPr>
        <p:txBody>
          <a:bodyPr/>
          <a:lstStyle/>
          <a:p>
            <a:r>
              <a:rPr kumimoji="1" lang="ja-JP" altLang="en-US" dirty="0">
                <a:solidFill>
                  <a:srgbClr val="FF0000"/>
                </a:solidFill>
              </a:rPr>
              <a:t>事例１　十分に話を聴く</a:t>
            </a:r>
            <a:endParaRPr kumimoji="1" lang="en-US" altLang="ja-JP" dirty="0">
              <a:solidFill>
                <a:srgbClr val="FF0000"/>
              </a:solidFill>
            </a:endParaRPr>
          </a:p>
          <a:p>
            <a:r>
              <a:rPr kumimoji="1" lang="ja-JP" altLang="en-US" dirty="0"/>
              <a:t>　相談者は会社が契約している外部相談窓口に、「上司が業績不振であるためいつもイライラしており、感情的に怒鳴るため、職場の雰囲気が悪い。みんながびくびくしているので、生産性も上がらない」と、相談しました。</a:t>
            </a:r>
            <a:r>
              <a:rPr kumimoji="1" lang="ja-JP" altLang="en-US" u="sng" dirty="0">
                <a:solidFill>
                  <a:srgbClr val="FF0000"/>
                </a:solidFill>
              </a:rPr>
              <a:t>相談者はカウンセラーに十分話を聴いてもらい、自分の気持ちを整理することができた</a:t>
            </a:r>
            <a:r>
              <a:rPr kumimoji="1" lang="ja-JP" altLang="en-US" dirty="0"/>
              <a:t>結果、防止研修実施など会社全体でハラスメント防止に取り組むことを会社に求めました。</a:t>
            </a:r>
            <a:endParaRPr lang="en-US" altLang="ja-JP" dirty="0"/>
          </a:p>
          <a:p>
            <a:r>
              <a:rPr kumimoji="1" lang="ja-JP" altLang="en-US" dirty="0"/>
              <a:t>　</a:t>
            </a:r>
            <a:r>
              <a:rPr kumimoji="1" lang="ja-JP" altLang="en-US" u="sng" dirty="0">
                <a:solidFill>
                  <a:srgbClr val="FF0000"/>
                </a:solidFill>
              </a:rPr>
              <a:t>その相談者の意向をきちんと受け止めた会社の担当部門</a:t>
            </a:r>
            <a:r>
              <a:rPr kumimoji="1" lang="ja-JP" altLang="en-US" dirty="0"/>
              <a:t>が、会社のハラスメント防止への取組を周知し、従業員を対象にハラスメント防止研修を行うなど、再発防止に取り組みました。　</a:t>
            </a:r>
          </a:p>
        </p:txBody>
      </p:sp>
      <p:sp>
        <p:nvSpPr>
          <p:cNvPr id="4" name="テキスト ボックス 3">
            <a:extLst>
              <a:ext uri="{FF2B5EF4-FFF2-40B4-BE49-F238E27FC236}">
                <a16:creationId xmlns:a16="http://schemas.microsoft.com/office/drawing/2014/main" id="{E46932E0-7F30-46FC-B5D3-3D1BAD8A7F94}"/>
              </a:ext>
            </a:extLst>
          </p:cNvPr>
          <p:cNvSpPr txBox="1"/>
          <p:nvPr/>
        </p:nvSpPr>
        <p:spPr>
          <a:xfrm>
            <a:off x="4177109" y="6443463"/>
            <a:ext cx="4968552" cy="307777"/>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公財</a:t>
            </a:r>
            <a:r>
              <a:rPr kumimoji="1" lang="en-US" altLang="ja-JP" sz="1400" dirty="0">
                <a:solidFill>
                  <a:schemeClr val="accent5">
                    <a:lumMod val="50000"/>
                  </a:schemeClr>
                </a:solidFill>
                <a:latin typeface="+mn-ea"/>
                <a:ea typeface="+mn-ea"/>
                <a:cs typeface="Verdana" pitchFamily="34" charset="0"/>
              </a:rPr>
              <a:t>21</a:t>
            </a:r>
            <a:r>
              <a:rPr kumimoji="1" lang="ja-JP" altLang="en-US" sz="1400" dirty="0">
                <a:solidFill>
                  <a:schemeClr val="accent5">
                    <a:lumMod val="50000"/>
                  </a:schemeClr>
                </a:solidFill>
                <a:latin typeface="+mn-ea"/>
                <a:ea typeface="+mn-ea"/>
                <a:cs typeface="Verdana" pitchFamily="34" charset="0"/>
              </a:rPr>
              <a:t>世紀職業財団</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職場のパワーハラスメント対策ハンドブック</a:t>
            </a:r>
            <a:r>
              <a:rPr kumimoji="1" lang="en-US" altLang="ja-JP" sz="1400" dirty="0">
                <a:solidFill>
                  <a:schemeClr val="accent5">
                    <a:lumMod val="50000"/>
                  </a:schemeClr>
                </a:solidFill>
                <a:latin typeface="+mn-ea"/>
                <a:ea typeface="+mn-ea"/>
                <a:cs typeface="Verdana" pitchFamily="34" charset="0"/>
              </a:rPr>
              <a:t>』</a:t>
            </a:r>
            <a:endParaRPr kumimoji="1" lang="ja-JP" altLang="en-US" sz="1400" dirty="0">
              <a:solidFill>
                <a:schemeClr val="accent5">
                  <a:lumMod val="50000"/>
                </a:schemeClr>
              </a:solidFill>
              <a:latin typeface="+mn-ea"/>
              <a:ea typeface="+mn-ea"/>
              <a:cs typeface="Verdana" pitchFamily="34" charset="0"/>
            </a:endParaRPr>
          </a:p>
        </p:txBody>
      </p:sp>
    </p:spTree>
    <p:extLst>
      <p:ext uri="{BB962C8B-B14F-4D97-AF65-F5344CB8AC3E}">
        <p14:creationId xmlns:p14="http://schemas.microsoft.com/office/powerpoint/2010/main" val="292924960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E4B0A6B-70A8-4EAC-B886-CCF1F740A815}"/>
              </a:ext>
            </a:extLst>
          </p:cNvPr>
          <p:cNvSpPr>
            <a:spLocks noGrp="1"/>
          </p:cNvSpPr>
          <p:nvPr>
            <p:ph sz="quarter" idx="4294967295"/>
          </p:nvPr>
        </p:nvSpPr>
        <p:spPr>
          <a:xfrm>
            <a:off x="35496" y="646552"/>
            <a:ext cx="9073008" cy="5950800"/>
          </a:xfrm>
          <a:prstGeom prst="rect">
            <a:avLst/>
          </a:prstGeom>
        </p:spPr>
        <p:txBody>
          <a:bodyPr/>
          <a:lstStyle/>
          <a:p>
            <a:pPr marL="342900" indent="-342900">
              <a:buClr>
                <a:schemeClr val="accent5">
                  <a:lumMod val="50000"/>
                </a:schemeClr>
              </a:buClr>
              <a:buSzPct val="100000"/>
              <a:buFont typeface="Wingdings" panose="05000000000000000000" pitchFamily="2" charset="2"/>
              <a:buChar char="l"/>
            </a:pPr>
            <a:r>
              <a:rPr kumimoji="1" lang="ja-JP" altLang="en-US" dirty="0"/>
              <a:t>いわゆる「</a:t>
            </a:r>
            <a:r>
              <a:rPr kumimoji="1" lang="ja-JP" altLang="en-US" u="sng" dirty="0">
                <a:solidFill>
                  <a:srgbClr val="FF0000"/>
                </a:solidFill>
              </a:rPr>
              <a:t>パワハラ</a:t>
            </a:r>
            <a:r>
              <a:rPr kumimoji="1" lang="ja-JP" altLang="en-US" dirty="0"/>
              <a:t>」とは、「</a:t>
            </a:r>
            <a:r>
              <a:rPr kumimoji="1" lang="ja-JP" altLang="en-US" u="sng" dirty="0">
                <a:solidFill>
                  <a:srgbClr val="FF0000"/>
                </a:solidFill>
              </a:rPr>
              <a:t>職場におけるパワーハラスメント</a:t>
            </a:r>
            <a:r>
              <a:rPr kumimoji="1" lang="ja-JP" altLang="en-US" dirty="0"/>
              <a:t>」の略称</a:t>
            </a:r>
            <a:endParaRPr kumimoji="1" lang="en-US" altLang="ja-JP" dirty="0"/>
          </a:p>
          <a:p>
            <a:pPr marL="342900" indent="-342900">
              <a:buClr>
                <a:schemeClr val="accent5">
                  <a:lumMod val="50000"/>
                </a:schemeClr>
              </a:buClr>
              <a:buSzPct val="100000"/>
              <a:buFont typeface="Wingdings" panose="05000000000000000000" pitchFamily="2" charset="2"/>
              <a:buChar char="l"/>
            </a:pPr>
            <a:endParaRPr lang="en-US" altLang="ja-JP" dirty="0"/>
          </a:p>
          <a:p>
            <a:pPr marL="342900" indent="-342900">
              <a:buClr>
                <a:schemeClr val="accent5">
                  <a:lumMod val="50000"/>
                </a:schemeClr>
              </a:buClr>
              <a:buSzPct val="100000"/>
              <a:buFont typeface="Wingdings" panose="05000000000000000000" pitchFamily="2" charset="2"/>
              <a:buChar char="l"/>
            </a:pPr>
            <a:r>
              <a:rPr kumimoji="1" lang="ja-JP" altLang="en-US" dirty="0"/>
              <a:t>いわゆる「パワハラ防止法」とは、令和</a:t>
            </a:r>
            <a:r>
              <a:rPr kumimoji="1" lang="en-US" altLang="ja-JP" dirty="0"/>
              <a:t>2</a:t>
            </a:r>
            <a:r>
              <a:rPr kumimoji="1" lang="ja-JP" altLang="en-US" dirty="0"/>
              <a:t>年</a:t>
            </a:r>
            <a:r>
              <a:rPr kumimoji="1" lang="en-US" altLang="ja-JP" dirty="0"/>
              <a:t>3</a:t>
            </a:r>
            <a:r>
              <a:rPr kumimoji="1" lang="ja-JP" altLang="en-US" dirty="0"/>
              <a:t>月</a:t>
            </a:r>
            <a:r>
              <a:rPr kumimoji="1" lang="en-US" altLang="ja-JP" dirty="0"/>
              <a:t>31</a:t>
            </a:r>
            <a:r>
              <a:rPr kumimoji="1" lang="ja-JP" altLang="en-US" dirty="0"/>
              <a:t>日に改正公布された　「</a:t>
            </a:r>
            <a:r>
              <a:rPr kumimoji="1" lang="ja-JP" altLang="en-US" u="sng" dirty="0">
                <a:solidFill>
                  <a:srgbClr val="FF0000"/>
                </a:solidFill>
              </a:rPr>
              <a:t>労働施策総合推進法</a:t>
            </a:r>
            <a:r>
              <a:rPr kumimoji="1" lang="ja-JP" altLang="en-US" dirty="0"/>
              <a:t>」のこと</a:t>
            </a:r>
            <a:endParaRPr kumimoji="1" lang="en-US" altLang="ja-JP" dirty="0"/>
          </a:p>
          <a:p>
            <a:pPr>
              <a:buClr>
                <a:schemeClr val="accent5">
                  <a:lumMod val="50000"/>
                </a:schemeClr>
              </a:buClr>
              <a:buSzPct val="100000"/>
            </a:pPr>
            <a:r>
              <a:rPr kumimoji="1" lang="ja-JP" altLang="en-US" dirty="0"/>
              <a:t>　　→（我が国の法律ではじめてパワハラの規定が設けられた）</a:t>
            </a:r>
            <a:endParaRPr kumimoji="1" lang="en-US" altLang="ja-JP" dirty="0"/>
          </a:p>
          <a:p>
            <a:pPr marL="342900" indent="-342900">
              <a:buClr>
                <a:schemeClr val="accent5">
                  <a:lumMod val="50000"/>
                </a:schemeClr>
              </a:buClr>
              <a:buSzPct val="100000"/>
              <a:buFont typeface="Wingdings" panose="05000000000000000000" pitchFamily="2" charset="2"/>
              <a:buChar char="l"/>
            </a:pPr>
            <a:endParaRPr lang="en-US" altLang="ja-JP" dirty="0"/>
          </a:p>
          <a:p>
            <a:pPr marL="342900" indent="-342900">
              <a:buClr>
                <a:schemeClr val="accent5">
                  <a:lumMod val="50000"/>
                </a:schemeClr>
              </a:buClr>
              <a:buSzPct val="100000"/>
              <a:buFont typeface="Wingdings" panose="05000000000000000000" pitchFamily="2" charset="2"/>
              <a:buChar char="l"/>
            </a:pPr>
            <a:r>
              <a:rPr kumimoji="1" lang="ja-JP" altLang="en-US" dirty="0"/>
              <a:t>「労働施策総合推進法」とは、「労働施策の総合的な推進並びに労働者の雇用の安定及び職業生活の充実等に関する法律」のこと</a:t>
            </a:r>
            <a:endParaRPr kumimoji="1" lang="en-US" altLang="ja-JP" dirty="0"/>
          </a:p>
          <a:p>
            <a:pPr marL="342900" indent="-342900">
              <a:buClr>
                <a:schemeClr val="accent5">
                  <a:lumMod val="50000"/>
                </a:schemeClr>
              </a:buClr>
              <a:buSzPct val="100000"/>
              <a:buFont typeface="Wingdings" panose="05000000000000000000" pitchFamily="2" charset="2"/>
              <a:buChar char="l"/>
            </a:pPr>
            <a:endParaRPr lang="en-US" altLang="ja-JP" dirty="0"/>
          </a:p>
          <a:p>
            <a:pPr marL="342900" indent="-342900">
              <a:buClr>
                <a:schemeClr val="accent5">
                  <a:lumMod val="50000"/>
                </a:schemeClr>
              </a:buClr>
              <a:buSzPct val="100000"/>
              <a:buFont typeface="Wingdings" panose="05000000000000000000" pitchFamily="2" charset="2"/>
              <a:buChar char="l"/>
            </a:pPr>
            <a:r>
              <a:rPr kumimoji="1" lang="ja-JP" altLang="en-US" dirty="0"/>
              <a:t>「労働施策の総合的な推進並びに労働者の雇用の安定及び職業生活の充実等に関する法律」とは、平成</a:t>
            </a:r>
            <a:r>
              <a:rPr kumimoji="1" lang="en-US" altLang="ja-JP" dirty="0"/>
              <a:t>30</a:t>
            </a:r>
            <a:r>
              <a:rPr kumimoji="1" lang="ja-JP" altLang="en-US" dirty="0"/>
              <a:t>年</a:t>
            </a:r>
            <a:r>
              <a:rPr kumimoji="1" lang="en-US" altLang="ja-JP" dirty="0"/>
              <a:t>7</a:t>
            </a:r>
            <a:r>
              <a:rPr kumimoji="1" lang="ja-JP" altLang="en-US" dirty="0"/>
              <a:t>月</a:t>
            </a:r>
            <a:r>
              <a:rPr kumimoji="1" lang="en-US" altLang="ja-JP" dirty="0"/>
              <a:t>6</a:t>
            </a:r>
            <a:r>
              <a:rPr kumimoji="1" lang="ja-JP" altLang="en-US" dirty="0"/>
              <a:t>日に改正施行された従前の「雇用対策法」のこと</a:t>
            </a:r>
            <a:endParaRPr kumimoji="1" lang="en-US" altLang="ja-JP" dirty="0"/>
          </a:p>
          <a:p>
            <a:pPr marL="342900" indent="-342900">
              <a:buClr>
                <a:schemeClr val="accent5">
                  <a:lumMod val="50000"/>
                </a:schemeClr>
              </a:buClr>
              <a:buSzPct val="100000"/>
              <a:buFont typeface="Wingdings" panose="05000000000000000000" pitchFamily="2" charset="2"/>
              <a:buChar char="l"/>
            </a:pPr>
            <a:endParaRPr lang="en-US" altLang="ja-JP" dirty="0"/>
          </a:p>
          <a:p>
            <a:pPr marL="342900" indent="-342900">
              <a:buClr>
                <a:schemeClr val="accent5">
                  <a:lumMod val="50000"/>
                </a:schemeClr>
              </a:buClr>
              <a:buSzPct val="100000"/>
              <a:buFont typeface="Wingdings" panose="05000000000000000000" pitchFamily="2" charset="2"/>
              <a:buChar char="l"/>
            </a:pPr>
            <a:endParaRPr kumimoji="1" lang="en-US" altLang="ja-JP" dirty="0"/>
          </a:p>
          <a:p>
            <a:pPr marL="342900" indent="-342900">
              <a:buClr>
                <a:schemeClr val="accent5">
                  <a:lumMod val="50000"/>
                </a:schemeClr>
              </a:buClr>
              <a:buSzPct val="100000"/>
              <a:buFont typeface="Wingdings" panose="05000000000000000000" pitchFamily="2" charset="2"/>
              <a:buChar char="l"/>
            </a:pPr>
            <a:endParaRPr lang="en-US" altLang="ja-JP" dirty="0"/>
          </a:p>
          <a:p>
            <a:pPr marL="342900" indent="-342900">
              <a:buClr>
                <a:schemeClr val="accent5">
                  <a:lumMod val="50000"/>
                </a:schemeClr>
              </a:buClr>
              <a:buSzPct val="100000"/>
              <a:buFont typeface="Wingdings" panose="05000000000000000000" pitchFamily="2" charset="2"/>
              <a:buChar char="l"/>
            </a:pPr>
            <a:endParaRPr kumimoji="1" lang="en-US" altLang="ja-JP" dirty="0"/>
          </a:p>
          <a:p>
            <a:pPr marL="342900" indent="-342900">
              <a:buClr>
                <a:schemeClr val="accent5">
                  <a:lumMod val="50000"/>
                </a:schemeClr>
              </a:buClr>
              <a:buSzPct val="100000"/>
              <a:buFont typeface="Wingdings" panose="05000000000000000000" pitchFamily="2" charset="2"/>
              <a:buChar char="l"/>
            </a:pPr>
            <a:endParaRPr lang="en-US" altLang="ja-JP" dirty="0"/>
          </a:p>
          <a:p>
            <a:pPr marL="342900" indent="-342900">
              <a:buClr>
                <a:schemeClr val="accent5">
                  <a:lumMod val="50000"/>
                </a:schemeClr>
              </a:buClr>
              <a:buSzPct val="100000"/>
              <a:buFont typeface="Wingdings" panose="05000000000000000000" pitchFamily="2" charset="2"/>
              <a:buChar char="l"/>
            </a:pPr>
            <a:endParaRPr kumimoji="1" lang="en-US" altLang="ja-JP" dirty="0"/>
          </a:p>
          <a:p>
            <a:pPr marL="342900" indent="-342900">
              <a:buClr>
                <a:schemeClr val="accent5">
                  <a:lumMod val="50000"/>
                </a:schemeClr>
              </a:buClr>
              <a:buSzPct val="100000"/>
              <a:buFont typeface="Wingdings" panose="05000000000000000000" pitchFamily="2" charset="2"/>
              <a:buChar char="l"/>
            </a:pPr>
            <a:endParaRPr kumimoji="1" lang="en-US" altLang="ja-JP" dirty="0"/>
          </a:p>
          <a:p>
            <a:pPr marL="342900" indent="-342900">
              <a:buClr>
                <a:schemeClr val="accent5">
                  <a:lumMod val="50000"/>
                </a:schemeClr>
              </a:buClr>
              <a:buSzPct val="100000"/>
              <a:buFont typeface="Wingdings" panose="05000000000000000000" pitchFamily="2" charset="2"/>
              <a:buChar char="l"/>
            </a:pPr>
            <a:endParaRPr kumimoji="1" lang="ja-JP" altLang="en-US" dirty="0"/>
          </a:p>
        </p:txBody>
      </p:sp>
      <p:sp>
        <p:nvSpPr>
          <p:cNvPr id="3" name="タイトル 2">
            <a:extLst>
              <a:ext uri="{FF2B5EF4-FFF2-40B4-BE49-F238E27FC236}">
                <a16:creationId xmlns:a16="http://schemas.microsoft.com/office/drawing/2014/main" id="{05B3E038-0D17-4417-BAAE-D4D3B852A924}"/>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いわゆる「パワハラ防止法」とは</a:t>
            </a:r>
          </a:p>
        </p:txBody>
      </p:sp>
    </p:spTree>
    <p:extLst>
      <p:ext uri="{BB962C8B-B14F-4D97-AF65-F5344CB8AC3E}">
        <p14:creationId xmlns:p14="http://schemas.microsoft.com/office/powerpoint/2010/main" val="107014102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2001F11-E8A7-48FE-97A2-6EE9CBA5D027}"/>
              </a:ext>
            </a:extLst>
          </p:cNvPr>
          <p:cNvSpPr/>
          <p:nvPr/>
        </p:nvSpPr>
        <p:spPr>
          <a:xfrm>
            <a:off x="44191" y="646552"/>
            <a:ext cx="8964488" cy="430887"/>
          </a:xfrm>
          <a:prstGeom prst="rect">
            <a:avLst/>
          </a:prstGeom>
          <a:solidFill>
            <a:schemeClr val="accent5">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38100" tIns="38100" rIns="38100" bIns="38100" numCol="1" spcCol="1270" rtlCol="0" fromWordArt="0" anchor="ctr" anchorCtr="0" forceAA="0" compatLnSpc="1">
            <a:prstTxWarp prst="textNoShape">
              <a:avLst/>
            </a:prstTxWarp>
            <a:noAutofit/>
          </a:bodyPr>
          <a:lstStyle/>
          <a:p>
            <a:pPr marL="0" marR="0" lvl="0" indent="0" algn="ctr" defTabSz="711200" rtl="0" eaLnBrk="1" fontAlgn="auto" latinLnBrk="0" hangingPunct="1">
              <a:lnSpc>
                <a:spcPct val="90000"/>
              </a:lnSpc>
              <a:spcBef>
                <a:spcPct val="0"/>
              </a:spcBef>
              <a:spcAft>
                <a:spcPct val="15000"/>
              </a:spcAft>
              <a:buClrTx/>
              <a:buSzTx/>
              <a:buFontTx/>
              <a:buNone/>
              <a:tabLst/>
              <a:defRPr/>
            </a:pPr>
            <a:endParaRPr kumimoji="1" lang="ja-JP" altLang="en-US" sz="3600" b="0" i="0" u="none" strike="noStrike" kern="1200" cap="none" spc="0" normalizeH="0" baseline="0" noProof="0" dirty="0">
              <a:ln>
                <a:noFill/>
              </a:ln>
              <a:solidFill>
                <a:srgbClr val="63891F">
                  <a:lumMod val="50000"/>
                </a:srgbClr>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2" name="タイトル 1">
            <a:extLst>
              <a:ext uri="{FF2B5EF4-FFF2-40B4-BE49-F238E27FC236}">
                <a16:creationId xmlns:a16="http://schemas.microsoft.com/office/drawing/2014/main" id="{41889B05-7A98-4507-812A-100763EAF47F}"/>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相談対応がうまくいった例</a:t>
            </a:r>
          </a:p>
        </p:txBody>
      </p:sp>
      <p:sp>
        <p:nvSpPr>
          <p:cNvPr id="3" name="コンテンツ プレースホルダー 2">
            <a:extLst>
              <a:ext uri="{FF2B5EF4-FFF2-40B4-BE49-F238E27FC236}">
                <a16:creationId xmlns:a16="http://schemas.microsoft.com/office/drawing/2014/main" id="{948F546D-1EAA-470C-BF13-8A3848F6AB26}"/>
              </a:ext>
            </a:extLst>
          </p:cNvPr>
          <p:cNvSpPr>
            <a:spLocks noGrp="1"/>
          </p:cNvSpPr>
          <p:nvPr>
            <p:ph sz="quarter" idx="4294967295"/>
          </p:nvPr>
        </p:nvSpPr>
        <p:spPr>
          <a:xfrm>
            <a:off x="35496" y="646552"/>
            <a:ext cx="9073008" cy="5950800"/>
          </a:xfrm>
          <a:prstGeom prst="rect">
            <a:avLst/>
          </a:prstGeom>
        </p:spPr>
        <p:txBody>
          <a:bodyPr/>
          <a:lstStyle/>
          <a:p>
            <a:r>
              <a:rPr kumimoji="1" lang="ja-JP" altLang="en-US" dirty="0">
                <a:solidFill>
                  <a:srgbClr val="FF0000"/>
                </a:solidFill>
              </a:rPr>
              <a:t>事例２　相談者の了解を得て、専門家のアドバイスをもらう</a:t>
            </a:r>
            <a:endParaRPr kumimoji="1" lang="en-US" altLang="ja-JP" dirty="0">
              <a:solidFill>
                <a:srgbClr val="FF0000"/>
              </a:solidFill>
            </a:endParaRPr>
          </a:p>
          <a:p>
            <a:r>
              <a:rPr kumimoji="1" lang="ja-JP" altLang="en-US" dirty="0"/>
              <a:t>　「上司からのたび重なる厳しい叱責や他の社員の前で罵倒するなどの行為により精神的に追い込まれている」という相談に対し、相談担当者は</a:t>
            </a:r>
            <a:r>
              <a:rPr kumimoji="1" lang="ja-JP" altLang="en-US" u="sng" dirty="0">
                <a:solidFill>
                  <a:srgbClr val="FF0000"/>
                </a:solidFill>
              </a:rPr>
              <a:t>相談者の了解を得て、相談内容を人事部門に報告</a:t>
            </a:r>
            <a:r>
              <a:rPr kumimoji="1" lang="ja-JP" altLang="en-US" dirty="0"/>
              <a:t>しました。報告を受けた人事部門は、行為者がかなり高い職位にあることもあり、対応に迷い、</a:t>
            </a:r>
            <a:r>
              <a:rPr kumimoji="1" lang="ja-JP" altLang="en-US" u="sng" dirty="0">
                <a:solidFill>
                  <a:srgbClr val="FF0000"/>
                </a:solidFill>
              </a:rPr>
              <a:t>専門機関に相談し</a:t>
            </a:r>
            <a:r>
              <a:rPr kumimoji="1" lang="ja-JP" altLang="en-US" dirty="0"/>
              <a:t>、行為者ヒアリングの留意点・対応手順等について</a:t>
            </a:r>
            <a:r>
              <a:rPr kumimoji="1" lang="ja-JP" altLang="en-US" u="sng" dirty="0">
                <a:solidFill>
                  <a:srgbClr val="FF0000"/>
                </a:solidFill>
              </a:rPr>
              <a:t>アドバイスを受けた後、行為者に対応</a:t>
            </a:r>
            <a:r>
              <a:rPr kumimoji="1" lang="ja-JP" altLang="en-US" dirty="0"/>
              <a:t>しました。</a:t>
            </a:r>
          </a:p>
        </p:txBody>
      </p:sp>
      <p:sp>
        <p:nvSpPr>
          <p:cNvPr id="4" name="テキスト ボックス 3">
            <a:extLst>
              <a:ext uri="{FF2B5EF4-FFF2-40B4-BE49-F238E27FC236}">
                <a16:creationId xmlns:a16="http://schemas.microsoft.com/office/drawing/2014/main" id="{E54C1C92-B284-447C-80A7-8949D26D7019}"/>
              </a:ext>
            </a:extLst>
          </p:cNvPr>
          <p:cNvSpPr txBox="1"/>
          <p:nvPr/>
        </p:nvSpPr>
        <p:spPr>
          <a:xfrm>
            <a:off x="4177109" y="6443463"/>
            <a:ext cx="4968552" cy="307777"/>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公財</a:t>
            </a:r>
            <a:r>
              <a:rPr kumimoji="1" lang="en-US" altLang="ja-JP" sz="1400" dirty="0">
                <a:solidFill>
                  <a:schemeClr val="accent5">
                    <a:lumMod val="50000"/>
                  </a:schemeClr>
                </a:solidFill>
                <a:latin typeface="+mn-ea"/>
                <a:ea typeface="+mn-ea"/>
                <a:cs typeface="Verdana" pitchFamily="34" charset="0"/>
              </a:rPr>
              <a:t>21</a:t>
            </a:r>
            <a:r>
              <a:rPr kumimoji="1" lang="ja-JP" altLang="en-US" sz="1400" dirty="0">
                <a:solidFill>
                  <a:schemeClr val="accent5">
                    <a:lumMod val="50000"/>
                  </a:schemeClr>
                </a:solidFill>
                <a:latin typeface="+mn-ea"/>
                <a:ea typeface="+mn-ea"/>
                <a:cs typeface="Verdana" pitchFamily="34" charset="0"/>
              </a:rPr>
              <a:t>世紀職業財団</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職場のパワーハラスメント対策ハンドブック</a:t>
            </a:r>
            <a:r>
              <a:rPr kumimoji="1" lang="en-US" altLang="ja-JP" sz="1400" dirty="0">
                <a:solidFill>
                  <a:schemeClr val="accent5">
                    <a:lumMod val="50000"/>
                  </a:schemeClr>
                </a:solidFill>
                <a:latin typeface="+mn-ea"/>
                <a:ea typeface="+mn-ea"/>
                <a:cs typeface="Verdana" pitchFamily="34" charset="0"/>
              </a:rPr>
              <a:t>』</a:t>
            </a:r>
            <a:endParaRPr kumimoji="1" lang="ja-JP" altLang="en-US" sz="1400" dirty="0">
              <a:solidFill>
                <a:schemeClr val="accent5">
                  <a:lumMod val="50000"/>
                </a:schemeClr>
              </a:solidFill>
              <a:latin typeface="+mn-ea"/>
              <a:ea typeface="+mn-ea"/>
              <a:cs typeface="Verdana" pitchFamily="34" charset="0"/>
            </a:endParaRPr>
          </a:p>
        </p:txBody>
      </p:sp>
    </p:spTree>
    <p:extLst>
      <p:ext uri="{BB962C8B-B14F-4D97-AF65-F5344CB8AC3E}">
        <p14:creationId xmlns:p14="http://schemas.microsoft.com/office/powerpoint/2010/main" val="61015024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87C29FD0-C350-4CA0-B35C-E6E4A40EA178}"/>
              </a:ext>
            </a:extLst>
          </p:cNvPr>
          <p:cNvSpPr/>
          <p:nvPr/>
        </p:nvSpPr>
        <p:spPr>
          <a:xfrm>
            <a:off x="89756" y="646552"/>
            <a:ext cx="8964488" cy="430887"/>
          </a:xfrm>
          <a:prstGeom prst="rect">
            <a:avLst/>
          </a:prstGeom>
          <a:solidFill>
            <a:schemeClr val="accent5">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38100" tIns="38100" rIns="38100" bIns="38100" numCol="1" spcCol="1270" rtlCol="0" fromWordArt="0" anchor="ctr" anchorCtr="0" forceAA="0" compatLnSpc="1">
            <a:prstTxWarp prst="textNoShape">
              <a:avLst/>
            </a:prstTxWarp>
            <a:noAutofit/>
          </a:bodyPr>
          <a:lstStyle/>
          <a:p>
            <a:pPr marL="0" marR="0" lvl="0" indent="0" algn="ctr" defTabSz="711200" rtl="0" eaLnBrk="1" fontAlgn="auto" latinLnBrk="0" hangingPunct="1">
              <a:lnSpc>
                <a:spcPct val="90000"/>
              </a:lnSpc>
              <a:spcBef>
                <a:spcPct val="0"/>
              </a:spcBef>
              <a:spcAft>
                <a:spcPct val="15000"/>
              </a:spcAft>
              <a:buClrTx/>
              <a:buSzTx/>
              <a:buFontTx/>
              <a:buNone/>
              <a:tabLst/>
              <a:defRPr/>
            </a:pPr>
            <a:endParaRPr kumimoji="1" lang="ja-JP" altLang="en-US" sz="3600" b="0" i="0" u="none" strike="noStrike" kern="1200" cap="none" spc="0" normalizeH="0" baseline="0" noProof="0" dirty="0">
              <a:ln>
                <a:noFill/>
              </a:ln>
              <a:solidFill>
                <a:srgbClr val="63891F">
                  <a:lumMod val="50000"/>
                </a:srgbClr>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2" name="タイトル 1">
            <a:extLst>
              <a:ext uri="{FF2B5EF4-FFF2-40B4-BE49-F238E27FC236}">
                <a16:creationId xmlns:a16="http://schemas.microsoft.com/office/drawing/2014/main" id="{41889B05-7A98-4507-812A-100763EAF47F}"/>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相談対応がうまくいった例</a:t>
            </a:r>
          </a:p>
        </p:txBody>
      </p:sp>
      <p:sp>
        <p:nvSpPr>
          <p:cNvPr id="3" name="コンテンツ プレースホルダー 2">
            <a:extLst>
              <a:ext uri="{FF2B5EF4-FFF2-40B4-BE49-F238E27FC236}">
                <a16:creationId xmlns:a16="http://schemas.microsoft.com/office/drawing/2014/main" id="{948F546D-1EAA-470C-BF13-8A3848F6AB26}"/>
              </a:ext>
            </a:extLst>
          </p:cNvPr>
          <p:cNvSpPr>
            <a:spLocks noGrp="1"/>
          </p:cNvSpPr>
          <p:nvPr>
            <p:ph sz="quarter" idx="4294967295"/>
          </p:nvPr>
        </p:nvSpPr>
        <p:spPr>
          <a:xfrm>
            <a:off x="89756" y="646552"/>
            <a:ext cx="8918923" cy="5950800"/>
          </a:xfrm>
          <a:prstGeom prst="rect">
            <a:avLst/>
          </a:prstGeom>
        </p:spPr>
        <p:txBody>
          <a:bodyPr/>
          <a:lstStyle/>
          <a:p>
            <a:r>
              <a:rPr kumimoji="1" lang="ja-JP" altLang="en-US" dirty="0">
                <a:solidFill>
                  <a:srgbClr val="FF0000"/>
                </a:solidFill>
              </a:rPr>
              <a:t>事例３　相談者の意向を尊重する</a:t>
            </a:r>
            <a:endParaRPr kumimoji="1" lang="en-US" altLang="ja-JP" dirty="0">
              <a:solidFill>
                <a:srgbClr val="FF0000"/>
              </a:solidFill>
            </a:endParaRPr>
          </a:p>
          <a:p>
            <a:r>
              <a:rPr kumimoji="1" lang="ja-JP" altLang="en-US" dirty="0"/>
              <a:t>　「上司がたびたび暴言をはいたり、私的なことに過度に立ち入る」という相談を受けたハラスメント防止委員会が、「今後、同じ職場では一緒に働けない」という</a:t>
            </a:r>
            <a:r>
              <a:rPr kumimoji="1" lang="ja-JP" altLang="en-US" u="sng" dirty="0">
                <a:solidFill>
                  <a:srgbClr val="FF0000"/>
                </a:solidFill>
              </a:rPr>
              <a:t>相談者の意向を尊重</a:t>
            </a:r>
            <a:r>
              <a:rPr kumimoji="1" lang="ja-JP" altLang="en-US" u="sng" dirty="0"/>
              <a:t>し</a:t>
            </a:r>
            <a:r>
              <a:rPr kumimoji="1" lang="ja-JP" altLang="en-US" dirty="0"/>
              <a:t>、人事部門と協議しました。</a:t>
            </a:r>
          </a:p>
          <a:p>
            <a:r>
              <a:rPr kumimoji="1" lang="ja-JP" altLang="en-US" dirty="0"/>
              <a:t>　その結果、精神的にダメージを受けている相談者を一時休職させるとともに、行為者の懲戒処分を行い、</a:t>
            </a:r>
            <a:r>
              <a:rPr kumimoji="1" lang="ja-JP" altLang="en-US" u="sng" dirty="0">
                <a:solidFill>
                  <a:srgbClr val="FF0000"/>
                </a:solidFill>
              </a:rPr>
              <a:t>本人の了解のもと相談者の配置転換</a:t>
            </a:r>
            <a:r>
              <a:rPr kumimoji="1" lang="ja-JP" altLang="en-US" dirty="0"/>
              <a:t>を行いました。その後、相談者は新しい職場に復職し、元気に働き続けています。</a:t>
            </a:r>
          </a:p>
        </p:txBody>
      </p:sp>
      <p:sp>
        <p:nvSpPr>
          <p:cNvPr id="4" name="テキスト ボックス 3">
            <a:extLst>
              <a:ext uri="{FF2B5EF4-FFF2-40B4-BE49-F238E27FC236}">
                <a16:creationId xmlns:a16="http://schemas.microsoft.com/office/drawing/2014/main" id="{AEBFC531-1197-4849-9650-A9DBF52E8AA4}"/>
              </a:ext>
            </a:extLst>
          </p:cNvPr>
          <p:cNvSpPr txBox="1"/>
          <p:nvPr/>
        </p:nvSpPr>
        <p:spPr>
          <a:xfrm>
            <a:off x="4177109" y="6443463"/>
            <a:ext cx="4968552" cy="307777"/>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公財</a:t>
            </a:r>
            <a:r>
              <a:rPr kumimoji="1" lang="en-US" altLang="ja-JP" sz="1400" dirty="0">
                <a:solidFill>
                  <a:schemeClr val="accent5">
                    <a:lumMod val="50000"/>
                  </a:schemeClr>
                </a:solidFill>
                <a:latin typeface="+mn-ea"/>
                <a:ea typeface="+mn-ea"/>
                <a:cs typeface="Verdana" pitchFamily="34" charset="0"/>
              </a:rPr>
              <a:t>21</a:t>
            </a:r>
            <a:r>
              <a:rPr kumimoji="1" lang="ja-JP" altLang="en-US" sz="1400" dirty="0">
                <a:solidFill>
                  <a:schemeClr val="accent5">
                    <a:lumMod val="50000"/>
                  </a:schemeClr>
                </a:solidFill>
                <a:latin typeface="+mn-ea"/>
                <a:ea typeface="+mn-ea"/>
                <a:cs typeface="Verdana" pitchFamily="34" charset="0"/>
              </a:rPr>
              <a:t>世紀職業財団</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職場のパワーハラスメント対策ハンドブック</a:t>
            </a:r>
            <a:r>
              <a:rPr kumimoji="1" lang="en-US" altLang="ja-JP" sz="1400" dirty="0">
                <a:solidFill>
                  <a:schemeClr val="accent5">
                    <a:lumMod val="50000"/>
                  </a:schemeClr>
                </a:solidFill>
                <a:latin typeface="+mn-ea"/>
                <a:ea typeface="+mn-ea"/>
                <a:cs typeface="Verdana" pitchFamily="34" charset="0"/>
              </a:rPr>
              <a:t>』</a:t>
            </a:r>
            <a:endParaRPr kumimoji="1" lang="ja-JP" altLang="en-US" sz="1400" dirty="0">
              <a:solidFill>
                <a:schemeClr val="accent5">
                  <a:lumMod val="50000"/>
                </a:schemeClr>
              </a:solidFill>
              <a:latin typeface="+mn-ea"/>
              <a:ea typeface="+mn-ea"/>
              <a:cs typeface="Verdana" pitchFamily="34" charset="0"/>
            </a:endParaRPr>
          </a:p>
        </p:txBody>
      </p:sp>
    </p:spTree>
    <p:extLst>
      <p:ext uri="{BB962C8B-B14F-4D97-AF65-F5344CB8AC3E}">
        <p14:creationId xmlns:p14="http://schemas.microsoft.com/office/powerpoint/2010/main" val="326337622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FC2D431-768A-4808-A043-08DF59951114}"/>
              </a:ext>
            </a:extLst>
          </p:cNvPr>
          <p:cNvSpPr/>
          <p:nvPr/>
        </p:nvSpPr>
        <p:spPr>
          <a:xfrm>
            <a:off x="44191" y="646552"/>
            <a:ext cx="8964488" cy="430887"/>
          </a:xfrm>
          <a:prstGeom prst="rect">
            <a:avLst/>
          </a:prstGeom>
          <a:solidFill>
            <a:schemeClr val="accent3">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38100" tIns="38100" rIns="38100" bIns="38100" numCol="1" spcCol="1270" rtlCol="0" fromWordArt="0" anchor="ctr" anchorCtr="0" forceAA="0" compatLnSpc="1">
            <a:prstTxWarp prst="textNoShape">
              <a:avLst/>
            </a:prstTxWarp>
            <a:noAutofit/>
          </a:bodyPr>
          <a:lstStyle/>
          <a:p>
            <a:pPr marL="0" marR="0" lvl="0" indent="0" algn="ctr" defTabSz="711200" rtl="0" eaLnBrk="1" fontAlgn="auto" latinLnBrk="0" hangingPunct="1">
              <a:lnSpc>
                <a:spcPct val="90000"/>
              </a:lnSpc>
              <a:spcBef>
                <a:spcPct val="0"/>
              </a:spcBef>
              <a:spcAft>
                <a:spcPct val="15000"/>
              </a:spcAft>
              <a:buClrTx/>
              <a:buSzTx/>
              <a:buFontTx/>
              <a:buNone/>
              <a:tabLst/>
              <a:defRPr/>
            </a:pPr>
            <a:endParaRPr kumimoji="1" lang="ja-JP" altLang="en-US" sz="3600" b="0" i="0" u="none" strike="noStrike" kern="1200" cap="none" spc="0" normalizeH="0" baseline="0" noProof="0" dirty="0">
              <a:ln>
                <a:noFill/>
              </a:ln>
              <a:solidFill>
                <a:srgbClr val="63891F">
                  <a:lumMod val="50000"/>
                </a:srgbClr>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2" name="タイトル 1">
            <a:extLst>
              <a:ext uri="{FF2B5EF4-FFF2-40B4-BE49-F238E27FC236}">
                <a16:creationId xmlns:a16="http://schemas.microsoft.com/office/drawing/2014/main" id="{25905A86-0E1D-406B-BD4E-FB3D8F973787}"/>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相談対応がうまくいかなかった例</a:t>
            </a:r>
          </a:p>
        </p:txBody>
      </p:sp>
      <p:sp>
        <p:nvSpPr>
          <p:cNvPr id="3" name="コンテンツ プレースホルダー 2">
            <a:extLst>
              <a:ext uri="{FF2B5EF4-FFF2-40B4-BE49-F238E27FC236}">
                <a16:creationId xmlns:a16="http://schemas.microsoft.com/office/drawing/2014/main" id="{5132B712-993F-43D3-8BC1-E7E507AA8CB9}"/>
              </a:ext>
            </a:extLst>
          </p:cNvPr>
          <p:cNvSpPr>
            <a:spLocks noGrp="1"/>
          </p:cNvSpPr>
          <p:nvPr>
            <p:ph sz="quarter" idx="4294967295"/>
          </p:nvPr>
        </p:nvSpPr>
        <p:spPr>
          <a:xfrm>
            <a:off x="35496" y="646552"/>
            <a:ext cx="9073008" cy="5950800"/>
          </a:xfrm>
          <a:prstGeom prst="rect">
            <a:avLst/>
          </a:prstGeom>
        </p:spPr>
        <p:txBody>
          <a:bodyPr/>
          <a:lstStyle/>
          <a:p>
            <a:r>
              <a:rPr kumimoji="1" lang="ja-JP" altLang="en-US" dirty="0">
                <a:solidFill>
                  <a:srgbClr val="FF0000"/>
                </a:solidFill>
              </a:rPr>
              <a:t>事例</a:t>
            </a:r>
            <a:r>
              <a:rPr kumimoji="1" lang="en-US" altLang="ja-JP" dirty="0">
                <a:solidFill>
                  <a:srgbClr val="FF0000"/>
                </a:solidFill>
              </a:rPr>
              <a:t>1</a:t>
            </a:r>
            <a:r>
              <a:rPr kumimoji="1" lang="ja-JP" altLang="en-US" dirty="0">
                <a:solidFill>
                  <a:srgbClr val="FF0000"/>
                </a:solidFill>
              </a:rPr>
              <a:t>　十分に話を聴かない</a:t>
            </a:r>
            <a:endParaRPr kumimoji="1" lang="en-US" altLang="ja-JP" dirty="0">
              <a:solidFill>
                <a:srgbClr val="FF0000"/>
              </a:solidFill>
            </a:endParaRPr>
          </a:p>
          <a:p>
            <a:r>
              <a:rPr kumimoji="1" lang="ja-JP" altLang="en-US" dirty="0"/>
              <a:t>　従業員が複数名で「シフトの組み替えを公平にしてほしい、パワーハラスメントのない職場環境に改善してほしい」旨を会社に申し立てました。人事・労務担当者は、申立てを行った従業員たち及び行為者とされた者から</a:t>
            </a:r>
            <a:r>
              <a:rPr kumimoji="1" lang="en-US" altLang="ja-JP" u="sng" dirty="0">
                <a:solidFill>
                  <a:srgbClr val="FF0000"/>
                </a:solidFill>
              </a:rPr>
              <a:t>1</a:t>
            </a:r>
            <a:r>
              <a:rPr kumimoji="1" lang="ja-JP" altLang="en-US" u="sng" dirty="0">
                <a:solidFill>
                  <a:srgbClr val="FF0000"/>
                </a:solidFill>
              </a:rPr>
              <a:t>回ヒアリングしたのみで、対応を終了してしまいました。</a:t>
            </a:r>
            <a:r>
              <a:rPr kumimoji="1" lang="ja-JP" altLang="en-US" dirty="0"/>
              <a:t>申立てを行った従業員たちにしてみれば、</a:t>
            </a:r>
            <a:r>
              <a:rPr kumimoji="1" lang="ja-JP" altLang="en-US" u="sng" dirty="0">
                <a:solidFill>
                  <a:srgbClr val="FF0000"/>
                </a:solidFill>
              </a:rPr>
              <a:t>十分に話を聴いてもらえなかったという気持ちが強く</a:t>
            </a:r>
            <a:r>
              <a:rPr kumimoji="1" lang="ja-JP" altLang="en-US" dirty="0"/>
              <a:t>、その後に会社から示された報告書にも納得がいかず、事態が悪化してしまいました。</a:t>
            </a:r>
          </a:p>
        </p:txBody>
      </p:sp>
      <p:sp>
        <p:nvSpPr>
          <p:cNvPr id="4" name="テキスト ボックス 3">
            <a:extLst>
              <a:ext uri="{FF2B5EF4-FFF2-40B4-BE49-F238E27FC236}">
                <a16:creationId xmlns:a16="http://schemas.microsoft.com/office/drawing/2014/main" id="{511D373C-E848-42CD-9639-A1F575C012BA}"/>
              </a:ext>
            </a:extLst>
          </p:cNvPr>
          <p:cNvSpPr txBox="1"/>
          <p:nvPr/>
        </p:nvSpPr>
        <p:spPr>
          <a:xfrm>
            <a:off x="4177109" y="6443463"/>
            <a:ext cx="4968552" cy="307777"/>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公財</a:t>
            </a:r>
            <a:r>
              <a:rPr kumimoji="1" lang="en-US" altLang="ja-JP" sz="1400" dirty="0">
                <a:solidFill>
                  <a:schemeClr val="accent5">
                    <a:lumMod val="50000"/>
                  </a:schemeClr>
                </a:solidFill>
                <a:latin typeface="+mn-ea"/>
                <a:ea typeface="+mn-ea"/>
                <a:cs typeface="Verdana" pitchFamily="34" charset="0"/>
              </a:rPr>
              <a:t>21</a:t>
            </a:r>
            <a:r>
              <a:rPr kumimoji="1" lang="ja-JP" altLang="en-US" sz="1400" dirty="0">
                <a:solidFill>
                  <a:schemeClr val="accent5">
                    <a:lumMod val="50000"/>
                  </a:schemeClr>
                </a:solidFill>
                <a:latin typeface="+mn-ea"/>
                <a:ea typeface="+mn-ea"/>
                <a:cs typeface="Verdana" pitchFamily="34" charset="0"/>
              </a:rPr>
              <a:t>世紀職業財団</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職場のパワーハラスメント対策ハンドブック</a:t>
            </a:r>
            <a:r>
              <a:rPr kumimoji="1" lang="en-US" altLang="ja-JP" sz="1400" dirty="0">
                <a:solidFill>
                  <a:schemeClr val="accent5">
                    <a:lumMod val="50000"/>
                  </a:schemeClr>
                </a:solidFill>
                <a:latin typeface="+mn-ea"/>
                <a:ea typeface="+mn-ea"/>
                <a:cs typeface="Verdana" pitchFamily="34" charset="0"/>
              </a:rPr>
              <a:t>』</a:t>
            </a:r>
            <a:endParaRPr kumimoji="1" lang="ja-JP" altLang="en-US" sz="1400" dirty="0">
              <a:solidFill>
                <a:schemeClr val="accent5">
                  <a:lumMod val="50000"/>
                </a:schemeClr>
              </a:solidFill>
              <a:latin typeface="+mn-ea"/>
              <a:ea typeface="+mn-ea"/>
              <a:cs typeface="Verdana" pitchFamily="34" charset="0"/>
            </a:endParaRPr>
          </a:p>
        </p:txBody>
      </p:sp>
    </p:spTree>
    <p:extLst>
      <p:ext uri="{BB962C8B-B14F-4D97-AF65-F5344CB8AC3E}">
        <p14:creationId xmlns:p14="http://schemas.microsoft.com/office/powerpoint/2010/main" val="260730186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67136E5-C1A6-4E9E-8EDC-CE74544532D3}"/>
              </a:ext>
            </a:extLst>
          </p:cNvPr>
          <p:cNvSpPr/>
          <p:nvPr/>
        </p:nvSpPr>
        <p:spPr>
          <a:xfrm>
            <a:off x="44191" y="646552"/>
            <a:ext cx="8964488" cy="430887"/>
          </a:xfrm>
          <a:prstGeom prst="rect">
            <a:avLst/>
          </a:prstGeom>
          <a:solidFill>
            <a:schemeClr val="accent3">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38100" tIns="38100" rIns="38100" bIns="38100" numCol="1" spcCol="1270" rtlCol="0" fromWordArt="0" anchor="ctr" anchorCtr="0" forceAA="0" compatLnSpc="1">
            <a:prstTxWarp prst="textNoShape">
              <a:avLst/>
            </a:prstTxWarp>
            <a:noAutofit/>
          </a:bodyPr>
          <a:lstStyle/>
          <a:p>
            <a:pPr marL="0" marR="0" lvl="0" indent="0" algn="ctr" defTabSz="711200" rtl="0" eaLnBrk="1" fontAlgn="auto" latinLnBrk="0" hangingPunct="1">
              <a:lnSpc>
                <a:spcPct val="90000"/>
              </a:lnSpc>
              <a:spcBef>
                <a:spcPct val="0"/>
              </a:spcBef>
              <a:spcAft>
                <a:spcPct val="15000"/>
              </a:spcAft>
              <a:buClrTx/>
              <a:buSzTx/>
              <a:buFontTx/>
              <a:buNone/>
              <a:tabLst/>
              <a:defRPr/>
            </a:pPr>
            <a:endParaRPr kumimoji="1" lang="ja-JP" altLang="en-US" sz="3600" b="0" i="0" u="none" strike="noStrike" kern="1200" cap="none" spc="0" normalizeH="0" baseline="0" noProof="0" dirty="0">
              <a:ln>
                <a:noFill/>
              </a:ln>
              <a:solidFill>
                <a:srgbClr val="63891F">
                  <a:lumMod val="50000"/>
                </a:srgbClr>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2" name="タイトル 1">
            <a:extLst>
              <a:ext uri="{FF2B5EF4-FFF2-40B4-BE49-F238E27FC236}">
                <a16:creationId xmlns:a16="http://schemas.microsoft.com/office/drawing/2014/main" id="{25905A86-0E1D-406B-BD4E-FB3D8F973787}"/>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相談対応がうまくいかなかった例</a:t>
            </a:r>
          </a:p>
        </p:txBody>
      </p:sp>
      <p:sp>
        <p:nvSpPr>
          <p:cNvPr id="3" name="コンテンツ プレースホルダー 2">
            <a:extLst>
              <a:ext uri="{FF2B5EF4-FFF2-40B4-BE49-F238E27FC236}">
                <a16:creationId xmlns:a16="http://schemas.microsoft.com/office/drawing/2014/main" id="{5132B712-993F-43D3-8BC1-E7E507AA8CB9}"/>
              </a:ext>
            </a:extLst>
          </p:cNvPr>
          <p:cNvSpPr>
            <a:spLocks noGrp="1"/>
          </p:cNvSpPr>
          <p:nvPr>
            <p:ph sz="quarter" idx="4294967295"/>
          </p:nvPr>
        </p:nvSpPr>
        <p:spPr>
          <a:xfrm>
            <a:off x="35496" y="646552"/>
            <a:ext cx="9073008" cy="5950800"/>
          </a:xfrm>
          <a:prstGeom prst="rect">
            <a:avLst/>
          </a:prstGeom>
        </p:spPr>
        <p:txBody>
          <a:bodyPr/>
          <a:lstStyle/>
          <a:p>
            <a:r>
              <a:rPr kumimoji="1" lang="ja-JP" altLang="en-US" dirty="0">
                <a:solidFill>
                  <a:srgbClr val="FF0000"/>
                </a:solidFill>
              </a:rPr>
              <a:t>事例</a:t>
            </a:r>
            <a:r>
              <a:rPr kumimoji="1" lang="en-US" altLang="ja-JP" dirty="0">
                <a:solidFill>
                  <a:srgbClr val="FF0000"/>
                </a:solidFill>
              </a:rPr>
              <a:t>2</a:t>
            </a:r>
            <a:r>
              <a:rPr kumimoji="1" lang="ja-JP" altLang="en-US" dirty="0">
                <a:solidFill>
                  <a:srgbClr val="FF0000"/>
                </a:solidFill>
              </a:rPr>
              <a:t>　相談者の了解を取らない</a:t>
            </a:r>
            <a:endParaRPr kumimoji="1" lang="en-US" altLang="ja-JP" dirty="0">
              <a:solidFill>
                <a:srgbClr val="FF0000"/>
              </a:solidFill>
            </a:endParaRPr>
          </a:p>
          <a:p>
            <a:r>
              <a:rPr kumimoji="1" lang="ja-JP" altLang="en-US" dirty="0"/>
              <a:t>　「上司に無視され、仕事を妨害される」という相談に対し、</a:t>
            </a:r>
            <a:r>
              <a:rPr kumimoji="1" lang="ja-JP" altLang="en-US" u="sng" dirty="0">
                <a:solidFill>
                  <a:srgbClr val="FF0000"/>
                </a:solidFill>
              </a:rPr>
              <a:t>相談担当者が相談者の了解を得ずに行為者や第三者にヒアリングを行ってしまいました。</a:t>
            </a:r>
            <a:r>
              <a:rPr kumimoji="1" lang="ja-JP" altLang="en-US" dirty="0"/>
              <a:t>第三者からこの事実を知った相談者は大変ショックを受け、その後、相談担当者に信頼をおけなくなり、自分の気持ちをきちんと伝えられなくなってしまいました。このケースでは、相談担当者が信頼を得られなくなったために、結果として問題がこじれてしまいました。</a:t>
            </a:r>
          </a:p>
        </p:txBody>
      </p:sp>
      <p:sp>
        <p:nvSpPr>
          <p:cNvPr id="4" name="テキスト ボックス 3">
            <a:extLst>
              <a:ext uri="{FF2B5EF4-FFF2-40B4-BE49-F238E27FC236}">
                <a16:creationId xmlns:a16="http://schemas.microsoft.com/office/drawing/2014/main" id="{BDC05203-58FB-46AD-B81D-2F15093D8D2A}"/>
              </a:ext>
            </a:extLst>
          </p:cNvPr>
          <p:cNvSpPr txBox="1"/>
          <p:nvPr/>
        </p:nvSpPr>
        <p:spPr>
          <a:xfrm>
            <a:off x="4177109" y="6443463"/>
            <a:ext cx="4968552" cy="307777"/>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公財</a:t>
            </a:r>
            <a:r>
              <a:rPr kumimoji="1" lang="en-US" altLang="ja-JP" sz="1400" dirty="0">
                <a:solidFill>
                  <a:schemeClr val="accent5">
                    <a:lumMod val="50000"/>
                  </a:schemeClr>
                </a:solidFill>
                <a:latin typeface="+mn-ea"/>
                <a:ea typeface="+mn-ea"/>
                <a:cs typeface="Verdana" pitchFamily="34" charset="0"/>
              </a:rPr>
              <a:t>21</a:t>
            </a:r>
            <a:r>
              <a:rPr kumimoji="1" lang="ja-JP" altLang="en-US" sz="1400" dirty="0">
                <a:solidFill>
                  <a:schemeClr val="accent5">
                    <a:lumMod val="50000"/>
                  </a:schemeClr>
                </a:solidFill>
                <a:latin typeface="+mn-ea"/>
                <a:ea typeface="+mn-ea"/>
                <a:cs typeface="Verdana" pitchFamily="34" charset="0"/>
              </a:rPr>
              <a:t>世紀職業財団</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職場のパワーハラスメント対策ハンドブック</a:t>
            </a:r>
            <a:r>
              <a:rPr kumimoji="1" lang="en-US" altLang="ja-JP" sz="1400" dirty="0">
                <a:solidFill>
                  <a:schemeClr val="accent5">
                    <a:lumMod val="50000"/>
                  </a:schemeClr>
                </a:solidFill>
                <a:latin typeface="+mn-ea"/>
                <a:ea typeface="+mn-ea"/>
                <a:cs typeface="Verdana" pitchFamily="34" charset="0"/>
              </a:rPr>
              <a:t>』</a:t>
            </a:r>
            <a:endParaRPr kumimoji="1" lang="ja-JP" altLang="en-US" sz="1400" dirty="0">
              <a:solidFill>
                <a:schemeClr val="accent5">
                  <a:lumMod val="50000"/>
                </a:schemeClr>
              </a:solidFill>
              <a:latin typeface="+mn-ea"/>
              <a:ea typeface="+mn-ea"/>
              <a:cs typeface="Verdana" pitchFamily="34" charset="0"/>
            </a:endParaRPr>
          </a:p>
        </p:txBody>
      </p:sp>
    </p:spTree>
    <p:extLst>
      <p:ext uri="{BB962C8B-B14F-4D97-AF65-F5344CB8AC3E}">
        <p14:creationId xmlns:p14="http://schemas.microsoft.com/office/powerpoint/2010/main" val="131154426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05EF0C3-BD5C-4134-BFAA-B7F75E3C94BA}"/>
              </a:ext>
            </a:extLst>
          </p:cNvPr>
          <p:cNvSpPr/>
          <p:nvPr/>
        </p:nvSpPr>
        <p:spPr>
          <a:xfrm>
            <a:off x="44191" y="646552"/>
            <a:ext cx="8964488" cy="430887"/>
          </a:xfrm>
          <a:prstGeom prst="rect">
            <a:avLst/>
          </a:prstGeom>
          <a:solidFill>
            <a:schemeClr val="accent3">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38100" tIns="38100" rIns="38100" bIns="38100" numCol="1" spcCol="1270" rtlCol="0" fromWordArt="0" anchor="ctr" anchorCtr="0" forceAA="0" compatLnSpc="1">
            <a:prstTxWarp prst="textNoShape">
              <a:avLst/>
            </a:prstTxWarp>
            <a:noAutofit/>
          </a:bodyPr>
          <a:lstStyle/>
          <a:p>
            <a:pPr marL="0" marR="0" lvl="0" indent="0" algn="ctr" defTabSz="711200" rtl="0" eaLnBrk="1" fontAlgn="auto" latinLnBrk="0" hangingPunct="1">
              <a:lnSpc>
                <a:spcPct val="90000"/>
              </a:lnSpc>
              <a:spcBef>
                <a:spcPct val="0"/>
              </a:spcBef>
              <a:spcAft>
                <a:spcPct val="15000"/>
              </a:spcAft>
              <a:buClrTx/>
              <a:buSzTx/>
              <a:buFontTx/>
              <a:buNone/>
              <a:tabLst/>
              <a:defRPr/>
            </a:pPr>
            <a:endParaRPr kumimoji="1" lang="ja-JP" altLang="en-US" sz="3600" b="0" i="0" u="none" strike="noStrike" kern="1200" cap="none" spc="0" normalizeH="0" baseline="0" noProof="0" dirty="0">
              <a:ln>
                <a:noFill/>
              </a:ln>
              <a:solidFill>
                <a:srgbClr val="63891F">
                  <a:lumMod val="50000"/>
                </a:srgbClr>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2" name="タイトル 1">
            <a:extLst>
              <a:ext uri="{FF2B5EF4-FFF2-40B4-BE49-F238E27FC236}">
                <a16:creationId xmlns:a16="http://schemas.microsoft.com/office/drawing/2014/main" id="{25905A86-0E1D-406B-BD4E-FB3D8F973787}"/>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相談対応がうまくいかなかった例</a:t>
            </a:r>
          </a:p>
        </p:txBody>
      </p:sp>
      <p:sp>
        <p:nvSpPr>
          <p:cNvPr id="3" name="コンテンツ プレースホルダー 2">
            <a:extLst>
              <a:ext uri="{FF2B5EF4-FFF2-40B4-BE49-F238E27FC236}">
                <a16:creationId xmlns:a16="http://schemas.microsoft.com/office/drawing/2014/main" id="{5132B712-993F-43D3-8BC1-E7E507AA8CB9}"/>
              </a:ext>
            </a:extLst>
          </p:cNvPr>
          <p:cNvSpPr>
            <a:spLocks noGrp="1"/>
          </p:cNvSpPr>
          <p:nvPr>
            <p:ph sz="quarter" idx="4294967295"/>
          </p:nvPr>
        </p:nvSpPr>
        <p:spPr>
          <a:xfrm>
            <a:off x="35496" y="646552"/>
            <a:ext cx="9073008" cy="5950800"/>
          </a:xfrm>
          <a:prstGeom prst="rect">
            <a:avLst/>
          </a:prstGeom>
        </p:spPr>
        <p:txBody>
          <a:bodyPr/>
          <a:lstStyle/>
          <a:p>
            <a:r>
              <a:rPr kumimoji="1" lang="ja-JP" altLang="en-US" dirty="0">
                <a:solidFill>
                  <a:srgbClr val="FF0000"/>
                </a:solidFill>
              </a:rPr>
              <a:t>事例</a:t>
            </a:r>
            <a:r>
              <a:rPr kumimoji="1" lang="en-US" altLang="ja-JP" dirty="0">
                <a:solidFill>
                  <a:srgbClr val="FF0000"/>
                </a:solidFill>
              </a:rPr>
              <a:t>3</a:t>
            </a:r>
            <a:r>
              <a:rPr kumimoji="1" lang="ja-JP" altLang="en-US" dirty="0">
                <a:solidFill>
                  <a:srgbClr val="FF0000"/>
                </a:solidFill>
              </a:rPr>
              <a:t>　相談を真摯に受け止めない</a:t>
            </a:r>
            <a:endParaRPr kumimoji="1" lang="en-US" altLang="ja-JP" dirty="0">
              <a:solidFill>
                <a:srgbClr val="FF0000"/>
              </a:solidFill>
            </a:endParaRPr>
          </a:p>
          <a:p>
            <a:r>
              <a:rPr kumimoji="1" lang="ja-JP" altLang="en-US" dirty="0"/>
              <a:t>　上司（課長）の厳しい指導について部下から相談を受けた部長が、</a:t>
            </a:r>
            <a:r>
              <a:rPr kumimoji="1" lang="ja-JP" altLang="en-US" u="sng" dirty="0">
                <a:solidFill>
                  <a:srgbClr val="FF0000"/>
                </a:solidFill>
              </a:rPr>
              <a:t>行為者をかばい</a:t>
            </a:r>
            <a:r>
              <a:rPr kumimoji="1" lang="ja-JP" altLang="en-US" dirty="0"/>
              <a:t>、「課長は、君のために指導しているのであって、君の我慢が足りないのではないか、君ももう少し仕事を頑張れないのか」 と発言しました。</a:t>
            </a:r>
          </a:p>
          <a:p>
            <a:r>
              <a:rPr kumimoji="1" lang="ja-JP" altLang="en-US" dirty="0"/>
              <a:t>　部長にやっとの思いで相談した相談者は、部長の発言に大変傷つき、会社に相談しても仕方ないと諦めて、その後、会社を辞めてしまいました。</a:t>
            </a:r>
          </a:p>
        </p:txBody>
      </p:sp>
      <p:sp>
        <p:nvSpPr>
          <p:cNvPr id="4" name="テキスト ボックス 3">
            <a:extLst>
              <a:ext uri="{FF2B5EF4-FFF2-40B4-BE49-F238E27FC236}">
                <a16:creationId xmlns:a16="http://schemas.microsoft.com/office/drawing/2014/main" id="{2E745240-C4B9-4B75-B326-2CC6439B358C}"/>
              </a:ext>
            </a:extLst>
          </p:cNvPr>
          <p:cNvSpPr txBox="1"/>
          <p:nvPr/>
        </p:nvSpPr>
        <p:spPr>
          <a:xfrm>
            <a:off x="4177109" y="6443463"/>
            <a:ext cx="4968552" cy="307777"/>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公財</a:t>
            </a:r>
            <a:r>
              <a:rPr kumimoji="1" lang="en-US" altLang="ja-JP" sz="1400" dirty="0">
                <a:solidFill>
                  <a:schemeClr val="accent5">
                    <a:lumMod val="50000"/>
                  </a:schemeClr>
                </a:solidFill>
                <a:latin typeface="+mn-ea"/>
                <a:ea typeface="+mn-ea"/>
                <a:cs typeface="Verdana" pitchFamily="34" charset="0"/>
              </a:rPr>
              <a:t>21</a:t>
            </a:r>
            <a:r>
              <a:rPr kumimoji="1" lang="ja-JP" altLang="en-US" sz="1400" dirty="0">
                <a:solidFill>
                  <a:schemeClr val="accent5">
                    <a:lumMod val="50000"/>
                  </a:schemeClr>
                </a:solidFill>
                <a:latin typeface="+mn-ea"/>
                <a:ea typeface="+mn-ea"/>
                <a:cs typeface="Verdana" pitchFamily="34" charset="0"/>
              </a:rPr>
              <a:t>世紀職業財団</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職場のパワーハラスメント対策ハンドブック</a:t>
            </a:r>
            <a:r>
              <a:rPr kumimoji="1" lang="en-US" altLang="ja-JP" sz="1400" dirty="0">
                <a:solidFill>
                  <a:schemeClr val="accent5">
                    <a:lumMod val="50000"/>
                  </a:schemeClr>
                </a:solidFill>
                <a:latin typeface="+mn-ea"/>
                <a:ea typeface="+mn-ea"/>
                <a:cs typeface="Verdana" pitchFamily="34" charset="0"/>
              </a:rPr>
              <a:t>』</a:t>
            </a:r>
            <a:endParaRPr kumimoji="1" lang="ja-JP" altLang="en-US" sz="1400" dirty="0">
              <a:solidFill>
                <a:schemeClr val="accent5">
                  <a:lumMod val="50000"/>
                </a:schemeClr>
              </a:solidFill>
              <a:latin typeface="+mn-ea"/>
              <a:ea typeface="+mn-ea"/>
              <a:cs typeface="Verdana" pitchFamily="34" charset="0"/>
            </a:endParaRPr>
          </a:p>
        </p:txBody>
      </p:sp>
    </p:spTree>
    <p:extLst>
      <p:ext uri="{BB962C8B-B14F-4D97-AF65-F5344CB8AC3E}">
        <p14:creationId xmlns:p14="http://schemas.microsoft.com/office/powerpoint/2010/main" val="295828874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コンテンツ プレースホルダー 5">
            <a:extLst>
              <a:ext uri="{FF2B5EF4-FFF2-40B4-BE49-F238E27FC236}">
                <a16:creationId xmlns:a16="http://schemas.microsoft.com/office/drawing/2014/main" id="{1AEAC41B-28CB-43F0-8E49-FDF8B0C35AFD}"/>
              </a:ext>
            </a:extLst>
          </p:cNvPr>
          <p:cNvGraphicFramePr>
            <a:graphicFrameLocks noGrp="1"/>
          </p:cNvGraphicFramePr>
          <p:nvPr>
            <p:ph sz="quarter" idx="4294967295"/>
          </p:nvPr>
        </p:nvGraphicFramePr>
        <p:xfrm>
          <a:off x="34925" y="646113"/>
          <a:ext cx="9074150" cy="5735215"/>
        </p:xfrm>
        <a:graphic>
          <a:graphicData uri="http://schemas.openxmlformats.org/drawingml/2006/chart">
            <c:chart xmlns:c="http://schemas.openxmlformats.org/drawingml/2006/chart" xmlns:r="http://schemas.openxmlformats.org/officeDocument/2006/relationships" r:id="rId2"/>
          </a:graphicData>
        </a:graphic>
      </p:graphicFrame>
      <p:sp>
        <p:nvSpPr>
          <p:cNvPr id="3" name="タイトル 2">
            <a:extLst>
              <a:ext uri="{FF2B5EF4-FFF2-40B4-BE49-F238E27FC236}">
                <a16:creationId xmlns:a16="http://schemas.microsoft.com/office/drawing/2014/main" id="{5BDAE701-AF49-4F7A-9472-C186EB7F42F4}"/>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パワーハラスメントの予防・解決のために取組を進めた結果</a:t>
            </a:r>
          </a:p>
        </p:txBody>
      </p:sp>
      <p:sp>
        <p:nvSpPr>
          <p:cNvPr id="7" name="正方形/長方形 6">
            <a:extLst>
              <a:ext uri="{FF2B5EF4-FFF2-40B4-BE49-F238E27FC236}">
                <a16:creationId xmlns:a16="http://schemas.microsoft.com/office/drawing/2014/main" id="{04527045-B72E-4847-A393-6003CF884EA5}"/>
              </a:ext>
            </a:extLst>
          </p:cNvPr>
          <p:cNvSpPr/>
          <p:nvPr/>
        </p:nvSpPr>
        <p:spPr bwMode="auto">
          <a:xfrm>
            <a:off x="323528" y="1452416"/>
            <a:ext cx="3240360" cy="360040"/>
          </a:xfrm>
          <a:prstGeom prst="rect">
            <a:avLst/>
          </a:prstGeom>
          <a:noFill/>
          <a:ln>
            <a:solidFill>
              <a:srgbClr val="FFC000"/>
            </a:solidFill>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EC9139DD-C973-4DFB-9D23-91F50D3D7458}"/>
              </a:ext>
            </a:extLst>
          </p:cNvPr>
          <p:cNvSpPr/>
          <p:nvPr/>
        </p:nvSpPr>
        <p:spPr bwMode="auto">
          <a:xfrm>
            <a:off x="34925" y="1923002"/>
            <a:ext cx="3528963" cy="360040"/>
          </a:xfrm>
          <a:prstGeom prst="rect">
            <a:avLst/>
          </a:prstGeom>
          <a:noFill/>
          <a:ln>
            <a:solidFill>
              <a:srgbClr val="FFC000"/>
            </a:solidFill>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3270A3A9-1FEB-49C5-B0A5-FB45667E5202}"/>
              </a:ext>
            </a:extLst>
          </p:cNvPr>
          <p:cNvSpPr/>
          <p:nvPr/>
        </p:nvSpPr>
        <p:spPr bwMode="auto">
          <a:xfrm>
            <a:off x="1907704" y="3861048"/>
            <a:ext cx="1621259" cy="360040"/>
          </a:xfrm>
          <a:prstGeom prst="rect">
            <a:avLst/>
          </a:prstGeom>
          <a:noFill/>
          <a:ln>
            <a:solidFill>
              <a:srgbClr val="FFC000"/>
            </a:solidFill>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BF2CD801-6807-4B25-836B-8B78E247BF72}"/>
              </a:ext>
            </a:extLst>
          </p:cNvPr>
          <p:cNvSpPr/>
          <p:nvPr/>
        </p:nvSpPr>
        <p:spPr bwMode="auto">
          <a:xfrm>
            <a:off x="1563849" y="4370663"/>
            <a:ext cx="1965448" cy="360040"/>
          </a:xfrm>
          <a:prstGeom prst="rect">
            <a:avLst/>
          </a:prstGeom>
          <a:noFill/>
          <a:ln>
            <a:solidFill>
              <a:srgbClr val="FFC000"/>
            </a:solidFill>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CF6C53B0-8E00-4D8F-9026-B0AA955A404E}"/>
              </a:ext>
            </a:extLst>
          </p:cNvPr>
          <p:cNvSpPr/>
          <p:nvPr/>
        </p:nvSpPr>
        <p:spPr bwMode="auto">
          <a:xfrm>
            <a:off x="5004047" y="4434579"/>
            <a:ext cx="432049" cy="258197"/>
          </a:xfrm>
          <a:prstGeom prst="rect">
            <a:avLst/>
          </a:prstGeom>
          <a:noFill/>
          <a:ln>
            <a:solidFill>
              <a:srgbClr val="FFC000"/>
            </a:solidFill>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BE1C143-57D7-46F8-B780-50782377498C}"/>
              </a:ext>
            </a:extLst>
          </p:cNvPr>
          <p:cNvSpPr/>
          <p:nvPr/>
        </p:nvSpPr>
        <p:spPr bwMode="auto">
          <a:xfrm>
            <a:off x="5035067" y="3933056"/>
            <a:ext cx="432049" cy="258197"/>
          </a:xfrm>
          <a:prstGeom prst="rect">
            <a:avLst/>
          </a:prstGeom>
          <a:noFill/>
          <a:ln>
            <a:solidFill>
              <a:srgbClr val="FFC000"/>
            </a:solidFill>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03EC83F7-19DE-4AFD-ADC0-D4DE8F025257}"/>
              </a:ext>
            </a:extLst>
          </p:cNvPr>
          <p:cNvSpPr/>
          <p:nvPr/>
        </p:nvSpPr>
        <p:spPr bwMode="auto">
          <a:xfrm>
            <a:off x="7419951" y="1988840"/>
            <a:ext cx="432049" cy="258197"/>
          </a:xfrm>
          <a:prstGeom prst="rect">
            <a:avLst/>
          </a:prstGeom>
          <a:noFill/>
          <a:ln>
            <a:solidFill>
              <a:srgbClr val="FFC000"/>
            </a:solidFill>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46528A6E-ED1B-4419-87BF-C85DAE33583F}"/>
              </a:ext>
            </a:extLst>
          </p:cNvPr>
          <p:cNvSpPr/>
          <p:nvPr/>
        </p:nvSpPr>
        <p:spPr bwMode="auto">
          <a:xfrm>
            <a:off x="8244408" y="1514619"/>
            <a:ext cx="432049" cy="258197"/>
          </a:xfrm>
          <a:prstGeom prst="rect">
            <a:avLst/>
          </a:prstGeom>
          <a:noFill/>
          <a:ln>
            <a:solidFill>
              <a:srgbClr val="FFC000"/>
            </a:solidFill>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AC0F527F-8306-453C-8B7F-47320B5113E0}"/>
              </a:ext>
            </a:extLst>
          </p:cNvPr>
          <p:cNvSpPr txBox="1"/>
          <p:nvPr/>
        </p:nvSpPr>
        <p:spPr>
          <a:xfrm>
            <a:off x="34925" y="6308709"/>
            <a:ext cx="9074150" cy="261610"/>
          </a:xfrm>
          <a:prstGeom prst="rect">
            <a:avLst/>
          </a:prstGeom>
          <a:noFill/>
        </p:spPr>
        <p:txBody>
          <a:bodyPr wrap="square" rtlCol="0">
            <a:spAutoFit/>
          </a:bodyPr>
          <a:lstStyle/>
          <a:p>
            <a:pPr algn="ctr"/>
            <a:r>
              <a:rPr kumimoji="1" lang="ja-JP" altLang="en-US" sz="1100" dirty="0">
                <a:solidFill>
                  <a:schemeClr val="accent5">
                    <a:lumMod val="50000"/>
                  </a:schemeClr>
                </a:solidFill>
                <a:latin typeface="+mn-ea"/>
                <a:ea typeface="+mn-ea"/>
                <a:cs typeface="Verdana" pitchFamily="34" charset="0"/>
              </a:rPr>
              <a:t>（対象：パワーハラスメントの予防・対策のための取組を実施している企業（</a:t>
            </a:r>
            <a:r>
              <a:rPr lang="en-US" altLang="ja-JP" sz="1100" dirty="0">
                <a:solidFill>
                  <a:schemeClr val="accent5">
                    <a:lumMod val="50000"/>
                  </a:schemeClr>
                </a:solidFill>
                <a:latin typeface="+mn-ea"/>
                <a:cs typeface="Verdana" pitchFamily="34" charset="0"/>
              </a:rPr>
              <a:t>n=2394</a:t>
            </a:r>
            <a:r>
              <a:rPr lang="ja-JP" altLang="en-US" sz="1100" dirty="0">
                <a:solidFill>
                  <a:schemeClr val="accent5">
                    <a:lumMod val="50000"/>
                  </a:schemeClr>
                </a:solidFill>
                <a:latin typeface="+mn-ea"/>
                <a:cs typeface="Verdana" pitchFamily="34" charset="0"/>
              </a:rPr>
              <a:t>）、単位％）</a:t>
            </a:r>
            <a:endParaRPr kumimoji="1" lang="ja-JP" altLang="en-US" sz="1100" dirty="0">
              <a:solidFill>
                <a:schemeClr val="accent5">
                  <a:lumMod val="50000"/>
                </a:schemeClr>
              </a:solidFill>
              <a:latin typeface="+mn-ea"/>
              <a:ea typeface="+mn-ea"/>
              <a:cs typeface="Verdana" pitchFamily="34" charset="0"/>
            </a:endParaRPr>
          </a:p>
        </p:txBody>
      </p:sp>
      <p:sp>
        <p:nvSpPr>
          <p:cNvPr id="24" name="テキスト ボックス 23">
            <a:extLst>
              <a:ext uri="{FF2B5EF4-FFF2-40B4-BE49-F238E27FC236}">
                <a16:creationId xmlns:a16="http://schemas.microsoft.com/office/drawing/2014/main" id="{BB12FF54-72E9-460E-AA55-8E72F3A0A7C0}"/>
              </a:ext>
            </a:extLst>
          </p:cNvPr>
          <p:cNvSpPr txBox="1"/>
          <p:nvPr/>
        </p:nvSpPr>
        <p:spPr>
          <a:xfrm>
            <a:off x="-10640" y="6548622"/>
            <a:ext cx="9074150" cy="261610"/>
          </a:xfrm>
          <a:prstGeom prst="rect">
            <a:avLst/>
          </a:prstGeom>
          <a:noFill/>
        </p:spPr>
        <p:txBody>
          <a:bodyPr wrap="square" rtlCol="0">
            <a:spAutoFit/>
          </a:bodyPr>
          <a:lstStyle/>
          <a:p>
            <a:pPr algn="r"/>
            <a:r>
              <a:rPr kumimoji="1" lang="ja-JP" altLang="en-US" sz="1100" dirty="0">
                <a:solidFill>
                  <a:schemeClr val="accent5">
                    <a:lumMod val="50000"/>
                  </a:schemeClr>
                </a:solidFill>
                <a:latin typeface="+mn-ea"/>
                <a:ea typeface="+mn-ea"/>
                <a:cs typeface="Verdana" pitchFamily="34" charset="0"/>
              </a:rPr>
              <a:t>出所：厚生労働省「平成</a:t>
            </a:r>
            <a:r>
              <a:rPr kumimoji="1" lang="en-US" altLang="ja-JP" sz="1100" dirty="0">
                <a:solidFill>
                  <a:schemeClr val="accent5">
                    <a:lumMod val="50000"/>
                  </a:schemeClr>
                </a:solidFill>
                <a:latin typeface="+mn-ea"/>
                <a:ea typeface="+mn-ea"/>
                <a:cs typeface="Verdana" pitchFamily="34" charset="0"/>
              </a:rPr>
              <a:t>28</a:t>
            </a:r>
            <a:r>
              <a:rPr kumimoji="1" lang="ja-JP" altLang="en-US" sz="1100" dirty="0">
                <a:solidFill>
                  <a:schemeClr val="accent5">
                    <a:lumMod val="50000"/>
                  </a:schemeClr>
                </a:solidFill>
                <a:latin typeface="+mn-ea"/>
                <a:ea typeface="+mn-ea"/>
                <a:cs typeface="Verdana" pitchFamily="34" charset="0"/>
              </a:rPr>
              <a:t>年度　職場のパワーハラスメントに関する実態調査報告書」より</a:t>
            </a:r>
          </a:p>
        </p:txBody>
      </p:sp>
    </p:spTree>
    <p:extLst>
      <p:ext uri="{BB962C8B-B14F-4D97-AF65-F5344CB8AC3E}">
        <p14:creationId xmlns:p14="http://schemas.microsoft.com/office/powerpoint/2010/main" val="378095091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18418E3-0BFE-471E-AD51-1667FEA5E643}"/>
              </a:ext>
            </a:extLst>
          </p:cNvPr>
          <p:cNvSpPr>
            <a:spLocks noGrp="1"/>
          </p:cNvSpPr>
          <p:nvPr>
            <p:ph sz="quarter" idx="4294967295"/>
          </p:nvPr>
        </p:nvSpPr>
        <p:spPr>
          <a:xfrm>
            <a:off x="35496" y="1124744"/>
            <a:ext cx="9073008" cy="5472608"/>
          </a:xfrm>
          <a:prstGeom prst="rect">
            <a:avLst/>
          </a:prstGeom>
        </p:spPr>
        <p:txBody>
          <a:bodyPr/>
          <a:lstStyle/>
          <a:p>
            <a:pPr algn="ctr"/>
            <a:r>
              <a:rPr kumimoji="1" lang="ja-JP" altLang="en-US" sz="3600" dirty="0">
                <a:solidFill>
                  <a:srgbClr val="00B050"/>
                </a:solidFill>
              </a:rPr>
              <a:t>ハラスメントの防止のポイント</a:t>
            </a:r>
            <a:endParaRPr kumimoji="1" lang="en-US" altLang="ja-JP" sz="3600" dirty="0">
              <a:solidFill>
                <a:srgbClr val="00B050"/>
              </a:solidFill>
            </a:endParaRPr>
          </a:p>
          <a:p>
            <a:r>
              <a:rPr lang="ja-JP" altLang="en-US" sz="3200" dirty="0">
                <a:solidFill>
                  <a:srgbClr val="FF0000"/>
                </a:solidFill>
              </a:rPr>
              <a:t>①注意・指導の方法を見直す。</a:t>
            </a:r>
            <a:endParaRPr lang="en-US" altLang="ja-JP" sz="3200" dirty="0">
              <a:solidFill>
                <a:srgbClr val="FF0000"/>
              </a:solidFill>
            </a:endParaRPr>
          </a:p>
          <a:p>
            <a:pPr algn="ctr"/>
            <a:r>
              <a:rPr lang="ja-JP" altLang="en-US" sz="3200" dirty="0">
                <a:solidFill>
                  <a:srgbClr val="0070C0"/>
                </a:solidFill>
              </a:rPr>
              <a:t>怒る（</a:t>
            </a:r>
            <a:r>
              <a:rPr lang="en-US" altLang="ja-JP" sz="3200" dirty="0">
                <a:solidFill>
                  <a:srgbClr val="0070C0"/>
                </a:solidFill>
              </a:rPr>
              <a:t>for me</a:t>
            </a:r>
            <a:r>
              <a:rPr lang="ja-JP" altLang="en-US" sz="3200" dirty="0">
                <a:solidFill>
                  <a:srgbClr val="0070C0"/>
                </a:solidFill>
              </a:rPr>
              <a:t>）⇒</a:t>
            </a:r>
            <a:r>
              <a:rPr lang="en-US" altLang="ja-JP" sz="3200" b="1" dirty="0">
                <a:solidFill>
                  <a:srgbClr val="0070C0"/>
                </a:solidFill>
              </a:rPr>
              <a:t>×</a:t>
            </a:r>
            <a:r>
              <a:rPr lang="ja-JP" altLang="en-US" sz="3200" b="1" dirty="0">
                <a:solidFill>
                  <a:srgbClr val="0070C0"/>
                </a:solidFill>
              </a:rPr>
              <a:t>　</a:t>
            </a:r>
            <a:r>
              <a:rPr lang="ja-JP" altLang="en-US" sz="3200" dirty="0">
                <a:solidFill>
                  <a:srgbClr val="0070C0"/>
                </a:solidFill>
              </a:rPr>
              <a:t>叱る（</a:t>
            </a:r>
            <a:r>
              <a:rPr lang="en-US" altLang="ja-JP" sz="3200" dirty="0">
                <a:solidFill>
                  <a:srgbClr val="0070C0"/>
                </a:solidFill>
              </a:rPr>
              <a:t>for you</a:t>
            </a:r>
            <a:r>
              <a:rPr lang="ja-JP" altLang="en-US" sz="3200" dirty="0">
                <a:solidFill>
                  <a:srgbClr val="0070C0"/>
                </a:solidFill>
              </a:rPr>
              <a:t>）⇒</a:t>
            </a:r>
            <a:r>
              <a:rPr lang="ja-JP" altLang="en-US" sz="3200" b="1" dirty="0">
                <a:solidFill>
                  <a:srgbClr val="0070C0"/>
                </a:solidFill>
              </a:rPr>
              <a:t>〇　</a:t>
            </a:r>
            <a:endParaRPr lang="en-US" altLang="ja-JP" sz="3200" b="1" dirty="0">
              <a:solidFill>
                <a:srgbClr val="0070C0"/>
              </a:solidFill>
            </a:endParaRPr>
          </a:p>
          <a:p>
            <a:pPr algn="ctr"/>
            <a:endParaRPr lang="en-US" altLang="ja-JP" sz="3200" b="1" dirty="0">
              <a:solidFill>
                <a:srgbClr val="0070C0"/>
              </a:solidFill>
            </a:endParaRPr>
          </a:p>
          <a:p>
            <a:pPr algn="ctr"/>
            <a:r>
              <a:rPr lang="ja-JP" altLang="en-US" sz="3200" dirty="0">
                <a:solidFill>
                  <a:srgbClr val="0070C0"/>
                </a:solidFill>
              </a:rPr>
              <a:t>オープンで⇒</a:t>
            </a:r>
            <a:r>
              <a:rPr lang="en-US" altLang="ja-JP" sz="3200" b="1" dirty="0">
                <a:solidFill>
                  <a:srgbClr val="0070C0"/>
                </a:solidFill>
              </a:rPr>
              <a:t>×</a:t>
            </a:r>
            <a:r>
              <a:rPr lang="ja-JP" altLang="en-US" sz="3200" dirty="0">
                <a:solidFill>
                  <a:srgbClr val="0070C0"/>
                </a:solidFill>
              </a:rPr>
              <a:t>　　二人きり⇒</a:t>
            </a:r>
            <a:r>
              <a:rPr lang="ja-JP" altLang="en-US" sz="3200" b="1" dirty="0">
                <a:solidFill>
                  <a:srgbClr val="0070C0"/>
                </a:solidFill>
              </a:rPr>
              <a:t>〇</a:t>
            </a:r>
            <a:endParaRPr lang="en-US" altLang="ja-JP" sz="3200" b="1" dirty="0">
              <a:solidFill>
                <a:srgbClr val="0070C0"/>
              </a:solidFill>
            </a:endParaRPr>
          </a:p>
          <a:p>
            <a:pPr algn="ctr"/>
            <a:endParaRPr kumimoji="1" lang="en-US" altLang="ja-JP" sz="3200" dirty="0">
              <a:solidFill>
                <a:srgbClr val="0070C0"/>
              </a:solidFill>
            </a:endParaRPr>
          </a:p>
          <a:p>
            <a:pPr algn="ctr"/>
            <a:r>
              <a:rPr kumimoji="1" lang="en-US" altLang="ja-JP" sz="3200" dirty="0">
                <a:solidFill>
                  <a:srgbClr val="0070C0"/>
                </a:solidFill>
              </a:rPr>
              <a:t>1</a:t>
            </a:r>
            <a:r>
              <a:rPr kumimoji="1" lang="ja-JP" altLang="en-US" sz="3200" dirty="0">
                <a:solidFill>
                  <a:srgbClr val="0070C0"/>
                </a:solidFill>
              </a:rPr>
              <a:t>回で注意することは３つまで　</a:t>
            </a:r>
            <a:endParaRPr kumimoji="1" lang="ja-JP" altLang="en-US" dirty="0">
              <a:solidFill>
                <a:srgbClr val="0070C0"/>
              </a:solidFill>
            </a:endParaRPr>
          </a:p>
        </p:txBody>
      </p:sp>
      <p:sp>
        <p:nvSpPr>
          <p:cNvPr id="3" name="タイトル 2">
            <a:extLst>
              <a:ext uri="{FF2B5EF4-FFF2-40B4-BE49-F238E27FC236}">
                <a16:creationId xmlns:a16="http://schemas.microsoft.com/office/drawing/2014/main" id="{95CE7ABC-9CE7-4833-B2C6-ECAE89C2F841}"/>
              </a:ext>
            </a:extLst>
          </p:cNvPr>
          <p:cNvSpPr>
            <a:spLocks noGrp="1"/>
          </p:cNvSpPr>
          <p:nvPr>
            <p:ph type="title" idx="4294967295"/>
          </p:nvPr>
        </p:nvSpPr>
        <p:spPr>
          <a:xfrm>
            <a:off x="755576" y="-2"/>
            <a:ext cx="7541719" cy="836714"/>
          </a:xfrm>
          <a:prstGeom prst="rect">
            <a:avLst/>
          </a:prstGeom>
        </p:spPr>
        <p:txBody>
          <a:bodyPr/>
          <a:lstStyle/>
          <a:p>
            <a:pPr algn="ctr"/>
            <a:r>
              <a:rPr kumimoji="1" lang="en-US" altLang="ja-JP" sz="3600" dirty="0">
                <a:solidFill>
                  <a:srgbClr val="FF0000"/>
                </a:solidFill>
              </a:rPr>
              <a:t>【</a:t>
            </a:r>
            <a:r>
              <a:rPr kumimoji="1" lang="ja-JP" altLang="en-US" sz="3600" dirty="0">
                <a:solidFill>
                  <a:srgbClr val="FF0000"/>
                </a:solidFill>
              </a:rPr>
              <a:t>まとめ</a:t>
            </a:r>
            <a:r>
              <a:rPr kumimoji="1" lang="en-US" altLang="ja-JP" sz="3600" dirty="0">
                <a:solidFill>
                  <a:srgbClr val="FF0000"/>
                </a:solidFill>
              </a:rPr>
              <a:t>】</a:t>
            </a:r>
            <a:br>
              <a:rPr kumimoji="1" lang="en-US" altLang="ja-JP" sz="3600" dirty="0">
                <a:solidFill>
                  <a:srgbClr val="FF0000"/>
                </a:solidFill>
              </a:rPr>
            </a:br>
            <a:endParaRPr kumimoji="1" lang="ja-JP" altLang="en-US" sz="3600" dirty="0"/>
          </a:p>
        </p:txBody>
      </p:sp>
    </p:spTree>
    <p:extLst>
      <p:ext uri="{BB962C8B-B14F-4D97-AF65-F5344CB8AC3E}">
        <p14:creationId xmlns:p14="http://schemas.microsoft.com/office/powerpoint/2010/main" val="112032851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18418E3-0BFE-471E-AD51-1667FEA5E643}"/>
              </a:ext>
            </a:extLst>
          </p:cNvPr>
          <p:cNvSpPr>
            <a:spLocks noGrp="1"/>
          </p:cNvSpPr>
          <p:nvPr>
            <p:ph sz="quarter" idx="4294967295"/>
          </p:nvPr>
        </p:nvSpPr>
        <p:spPr>
          <a:xfrm>
            <a:off x="35496" y="1124744"/>
            <a:ext cx="9073008" cy="5472608"/>
          </a:xfrm>
          <a:prstGeom prst="rect">
            <a:avLst/>
          </a:prstGeom>
        </p:spPr>
        <p:txBody>
          <a:bodyPr/>
          <a:lstStyle/>
          <a:p>
            <a:pPr algn="ctr"/>
            <a:r>
              <a:rPr kumimoji="1" lang="ja-JP" altLang="en-US" sz="3600" dirty="0">
                <a:solidFill>
                  <a:srgbClr val="00B050"/>
                </a:solidFill>
              </a:rPr>
              <a:t>ハラスメントの防止のポイント</a:t>
            </a:r>
            <a:endParaRPr kumimoji="1" lang="en-US" altLang="ja-JP" sz="3600" dirty="0">
              <a:solidFill>
                <a:srgbClr val="00B050"/>
              </a:solidFill>
            </a:endParaRPr>
          </a:p>
          <a:p>
            <a:r>
              <a:rPr lang="ja-JP" altLang="en-US" sz="3200" dirty="0">
                <a:solidFill>
                  <a:srgbClr val="FF0000"/>
                </a:solidFill>
              </a:rPr>
              <a:t>②管理職に必要なコミュニケーション力をつける。</a:t>
            </a:r>
            <a:endParaRPr lang="en-US" altLang="ja-JP" sz="3200" dirty="0">
              <a:solidFill>
                <a:srgbClr val="FF0000"/>
              </a:solidFill>
            </a:endParaRPr>
          </a:p>
          <a:p>
            <a:endParaRPr lang="en-US" altLang="ja-JP" sz="3200" dirty="0">
              <a:solidFill>
                <a:srgbClr val="FF0000"/>
              </a:solidFill>
            </a:endParaRPr>
          </a:p>
        </p:txBody>
      </p:sp>
      <p:sp>
        <p:nvSpPr>
          <p:cNvPr id="3" name="タイトル 2">
            <a:extLst>
              <a:ext uri="{FF2B5EF4-FFF2-40B4-BE49-F238E27FC236}">
                <a16:creationId xmlns:a16="http://schemas.microsoft.com/office/drawing/2014/main" id="{95CE7ABC-9CE7-4833-B2C6-ECAE89C2F841}"/>
              </a:ext>
            </a:extLst>
          </p:cNvPr>
          <p:cNvSpPr>
            <a:spLocks noGrp="1"/>
          </p:cNvSpPr>
          <p:nvPr>
            <p:ph type="title" idx="4294967295"/>
          </p:nvPr>
        </p:nvSpPr>
        <p:spPr>
          <a:xfrm>
            <a:off x="755576" y="-2"/>
            <a:ext cx="7541719" cy="836714"/>
          </a:xfrm>
          <a:prstGeom prst="rect">
            <a:avLst/>
          </a:prstGeom>
        </p:spPr>
        <p:txBody>
          <a:bodyPr/>
          <a:lstStyle/>
          <a:p>
            <a:pPr algn="ctr"/>
            <a:r>
              <a:rPr kumimoji="1" lang="en-US" altLang="ja-JP" sz="3600" dirty="0">
                <a:solidFill>
                  <a:srgbClr val="FF0000"/>
                </a:solidFill>
              </a:rPr>
              <a:t>【</a:t>
            </a:r>
            <a:r>
              <a:rPr kumimoji="1" lang="ja-JP" altLang="en-US" sz="3600" dirty="0">
                <a:solidFill>
                  <a:srgbClr val="FF0000"/>
                </a:solidFill>
              </a:rPr>
              <a:t>まとめ</a:t>
            </a:r>
            <a:r>
              <a:rPr kumimoji="1" lang="en-US" altLang="ja-JP" sz="3600" dirty="0">
                <a:solidFill>
                  <a:srgbClr val="FF0000"/>
                </a:solidFill>
              </a:rPr>
              <a:t>】</a:t>
            </a:r>
            <a:br>
              <a:rPr kumimoji="1" lang="en-US" altLang="ja-JP" sz="3600" dirty="0">
                <a:solidFill>
                  <a:srgbClr val="FF0000"/>
                </a:solidFill>
              </a:rPr>
            </a:br>
            <a:endParaRPr kumimoji="1" lang="ja-JP" altLang="en-US" sz="3600" dirty="0"/>
          </a:p>
        </p:txBody>
      </p:sp>
      <p:sp>
        <p:nvSpPr>
          <p:cNvPr id="19" name="楕円 18">
            <a:extLst>
              <a:ext uri="{FF2B5EF4-FFF2-40B4-BE49-F238E27FC236}">
                <a16:creationId xmlns:a16="http://schemas.microsoft.com/office/drawing/2014/main" id="{2A1ACF36-3E98-466D-A039-E1B5E137248A}"/>
              </a:ext>
            </a:extLst>
          </p:cNvPr>
          <p:cNvSpPr/>
          <p:nvPr/>
        </p:nvSpPr>
        <p:spPr>
          <a:xfrm>
            <a:off x="2871787" y="2420888"/>
            <a:ext cx="3400425" cy="1190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テキスト ボックス 2">
            <a:extLst>
              <a:ext uri="{FF2B5EF4-FFF2-40B4-BE49-F238E27FC236}">
                <a16:creationId xmlns:a16="http://schemas.microsoft.com/office/drawing/2014/main" id="{28F722AC-08A7-41A0-9DB7-40B7C991601C}"/>
              </a:ext>
            </a:extLst>
          </p:cNvPr>
          <p:cNvSpPr txBox="1">
            <a:spLocks noChangeArrowheads="1"/>
          </p:cNvSpPr>
          <p:nvPr/>
        </p:nvSpPr>
        <p:spPr bwMode="auto">
          <a:xfrm>
            <a:off x="3719511" y="2668537"/>
            <a:ext cx="1704975" cy="695325"/>
          </a:xfrm>
          <a:prstGeom prst="rect">
            <a:avLst/>
          </a:prstGeom>
          <a:noFill/>
          <a:ln w="9525">
            <a:noFill/>
            <a:miter lim="800000"/>
            <a:headEnd/>
            <a:tailEnd/>
          </a:ln>
        </p:spPr>
        <p:txBody>
          <a:bodyPr rot="0" vert="horz" wrap="square" lIns="91440" tIns="45720" rIns="91440" bIns="45720" anchor="t" anchorCtr="0">
            <a:noAutofit/>
          </a:bodyPr>
          <a:lstStyle/>
          <a:p>
            <a:pPr algn="just"/>
            <a:r>
              <a:rPr lang="ja-JP" sz="36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観察力</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2" name="楕円 21">
            <a:extLst>
              <a:ext uri="{FF2B5EF4-FFF2-40B4-BE49-F238E27FC236}">
                <a16:creationId xmlns:a16="http://schemas.microsoft.com/office/drawing/2014/main" id="{D5CABAAD-356B-435C-B266-52379C36ADF0}"/>
              </a:ext>
            </a:extLst>
          </p:cNvPr>
          <p:cNvSpPr/>
          <p:nvPr/>
        </p:nvSpPr>
        <p:spPr>
          <a:xfrm>
            <a:off x="2871785" y="5169673"/>
            <a:ext cx="3400425" cy="1190625"/>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楕円 22">
            <a:extLst>
              <a:ext uri="{FF2B5EF4-FFF2-40B4-BE49-F238E27FC236}">
                <a16:creationId xmlns:a16="http://schemas.microsoft.com/office/drawing/2014/main" id="{C73CEF43-181E-4566-9A23-A55D22849FD8}"/>
              </a:ext>
            </a:extLst>
          </p:cNvPr>
          <p:cNvSpPr/>
          <p:nvPr/>
        </p:nvSpPr>
        <p:spPr>
          <a:xfrm>
            <a:off x="5378113" y="3837607"/>
            <a:ext cx="3400425" cy="1190625"/>
          </a:xfrm>
          <a:prstGeom prst="ellipse">
            <a:avLst/>
          </a:prstGeom>
          <a:solidFill>
            <a:srgbClr val="FFFF00"/>
          </a:solidFill>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楕円 23">
            <a:extLst>
              <a:ext uri="{FF2B5EF4-FFF2-40B4-BE49-F238E27FC236}">
                <a16:creationId xmlns:a16="http://schemas.microsoft.com/office/drawing/2014/main" id="{288AB5D9-4C8A-49EF-8824-E318C879BC71}"/>
              </a:ext>
            </a:extLst>
          </p:cNvPr>
          <p:cNvSpPr/>
          <p:nvPr/>
        </p:nvSpPr>
        <p:spPr>
          <a:xfrm>
            <a:off x="350081" y="3752954"/>
            <a:ext cx="3400425" cy="1190625"/>
          </a:xfrm>
          <a:prstGeom prst="ellipse">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 name="テキスト ボックス 2">
            <a:extLst>
              <a:ext uri="{FF2B5EF4-FFF2-40B4-BE49-F238E27FC236}">
                <a16:creationId xmlns:a16="http://schemas.microsoft.com/office/drawing/2014/main" id="{96D05E79-C042-48C5-9505-6C1ED6580FEC}"/>
              </a:ext>
            </a:extLst>
          </p:cNvPr>
          <p:cNvSpPr txBox="1">
            <a:spLocks noChangeArrowheads="1"/>
          </p:cNvSpPr>
          <p:nvPr/>
        </p:nvSpPr>
        <p:spPr bwMode="auto">
          <a:xfrm>
            <a:off x="1197805" y="4055965"/>
            <a:ext cx="1704975" cy="695325"/>
          </a:xfrm>
          <a:prstGeom prst="rect">
            <a:avLst/>
          </a:prstGeom>
          <a:noFill/>
          <a:ln w="9525">
            <a:noFill/>
            <a:miter lim="800000"/>
            <a:headEnd/>
            <a:tailEnd/>
          </a:ln>
        </p:spPr>
        <p:txBody>
          <a:bodyPr rot="0" vert="horz" wrap="square" lIns="91440" tIns="45720" rIns="91440" bIns="45720" anchor="t" anchorCtr="0">
            <a:noAutofit/>
          </a:bodyPr>
          <a:lstStyle/>
          <a:p>
            <a:pPr algn="just"/>
            <a:r>
              <a:rPr lang="ja-JP" altLang="en-US" sz="3600" kern="100" dirty="0">
                <a:latin typeface="游明朝" panose="02020400000000000000" pitchFamily="18" charset="-128"/>
                <a:ea typeface="HG丸ｺﾞｼｯｸM-PRO" panose="020F0600000000000000" pitchFamily="50" charset="-128"/>
                <a:cs typeface="Times New Roman" panose="02020603050405020304" pitchFamily="18" charset="0"/>
              </a:rPr>
              <a:t>承認</a:t>
            </a:r>
            <a:r>
              <a:rPr lang="ja-JP" sz="36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力</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7" name="テキスト ボックス 2">
            <a:extLst>
              <a:ext uri="{FF2B5EF4-FFF2-40B4-BE49-F238E27FC236}">
                <a16:creationId xmlns:a16="http://schemas.microsoft.com/office/drawing/2014/main" id="{5717C780-5109-49EE-92DE-BED76C8FA084}"/>
              </a:ext>
            </a:extLst>
          </p:cNvPr>
          <p:cNvSpPr txBox="1">
            <a:spLocks noChangeArrowheads="1"/>
          </p:cNvSpPr>
          <p:nvPr/>
        </p:nvSpPr>
        <p:spPr bwMode="auto">
          <a:xfrm>
            <a:off x="6386059" y="4085256"/>
            <a:ext cx="1704975" cy="695325"/>
          </a:xfrm>
          <a:prstGeom prst="rect">
            <a:avLst/>
          </a:prstGeom>
          <a:noFill/>
          <a:ln w="9525">
            <a:noFill/>
            <a:miter lim="800000"/>
            <a:headEnd/>
            <a:tailEnd/>
          </a:ln>
        </p:spPr>
        <p:txBody>
          <a:bodyPr rot="0" vert="horz" wrap="square" lIns="91440" tIns="45720" rIns="91440" bIns="45720" anchor="t" anchorCtr="0">
            <a:noAutofit/>
          </a:bodyPr>
          <a:lstStyle/>
          <a:p>
            <a:pPr algn="just"/>
            <a:r>
              <a:rPr lang="ja-JP" altLang="en-US" sz="3600" kern="100" dirty="0">
                <a:latin typeface="游明朝" panose="02020400000000000000" pitchFamily="18" charset="-128"/>
                <a:ea typeface="HG丸ｺﾞｼｯｸM-PRO" panose="020F0600000000000000" pitchFamily="50" charset="-128"/>
                <a:cs typeface="Times New Roman" panose="02020603050405020304" pitchFamily="18" charset="0"/>
              </a:rPr>
              <a:t>傾聴</a:t>
            </a:r>
            <a:r>
              <a:rPr lang="ja-JP" sz="36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力</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8" name="テキスト ボックス 2">
            <a:extLst>
              <a:ext uri="{FF2B5EF4-FFF2-40B4-BE49-F238E27FC236}">
                <a16:creationId xmlns:a16="http://schemas.microsoft.com/office/drawing/2014/main" id="{CA065879-846A-44E0-8EF4-C255822B6EC3}"/>
              </a:ext>
            </a:extLst>
          </p:cNvPr>
          <p:cNvSpPr txBox="1">
            <a:spLocks noChangeArrowheads="1"/>
          </p:cNvSpPr>
          <p:nvPr/>
        </p:nvSpPr>
        <p:spPr bwMode="auto">
          <a:xfrm>
            <a:off x="3750506" y="5435838"/>
            <a:ext cx="1704975" cy="695325"/>
          </a:xfrm>
          <a:prstGeom prst="rect">
            <a:avLst/>
          </a:prstGeom>
          <a:noFill/>
          <a:ln w="9525">
            <a:noFill/>
            <a:miter lim="800000"/>
            <a:headEnd/>
            <a:tailEnd/>
          </a:ln>
        </p:spPr>
        <p:txBody>
          <a:bodyPr rot="0" vert="horz" wrap="square" lIns="91440" tIns="45720" rIns="91440" bIns="45720" anchor="t" anchorCtr="0">
            <a:noAutofit/>
          </a:bodyPr>
          <a:lstStyle/>
          <a:p>
            <a:pPr algn="just"/>
            <a:r>
              <a:rPr lang="ja-JP" altLang="en-US" sz="3600" kern="100" dirty="0">
                <a:latin typeface="游明朝" panose="02020400000000000000" pitchFamily="18" charset="-128"/>
                <a:ea typeface="HG丸ｺﾞｼｯｸM-PRO" panose="020F0600000000000000" pitchFamily="50" charset="-128"/>
                <a:cs typeface="Times New Roman" panose="02020603050405020304" pitchFamily="18" charset="0"/>
              </a:rPr>
              <a:t>対話</a:t>
            </a:r>
            <a:r>
              <a:rPr lang="ja-JP" sz="36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力</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36" name="直線矢印コネクタ 35">
            <a:extLst>
              <a:ext uri="{FF2B5EF4-FFF2-40B4-BE49-F238E27FC236}">
                <a16:creationId xmlns:a16="http://schemas.microsoft.com/office/drawing/2014/main" id="{A195E06C-6A69-4FCD-8D55-70A6E7E90BF3}"/>
              </a:ext>
            </a:extLst>
          </p:cNvPr>
          <p:cNvCxnSpPr/>
          <p:nvPr/>
        </p:nvCxnSpPr>
        <p:spPr bwMode="auto">
          <a:xfrm flipH="1">
            <a:off x="5944999" y="5033542"/>
            <a:ext cx="648065" cy="367537"/>
          </a:xfrm>
          <a:prstGeom prst="straightConnector1">
            <a:avLst/>
          </a:prstGeom>
          <a:solidFill>
            <a:srgbClr val="FFFF99"/>
          </a:solidFill>
          <a:ln w="444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a:extLst>
              <a:ext uri="{FF2B5EF4-FFF2-40B4-BE49-F238E27FC236}">
                <a16:creationId xmlns:a16="http://schemas.microsoft.com/office/drawing/2014/main" id="{C0374054-88DE-472A-8351-2BB34EA06AB3}"/>
              </a:ext>
            </a:extLst>
          </p:cNvPr>
          <p:cNvCxnSpPr>
            <a:endCxn id="22" idx="1"/>
          </p:cNvCxnSpPr>
          <p:nvPr/>
        </p:nvCxnSpPr>
        <p:spPr bwMode="auto">
          <a:xfrm>
            <a:off x="2627784" y="4943579"/>
            <a:ext cx="741982" cy="400457"/>
          </a:xfrm>
          <a:prstGeom prst="straightConnector1">
            <a:avLst/>
          </a:prstGeom>
          <a:solidFill>
            <a:srgbClr val="FFFF99"/>
          </a:solidFill>
          <a:ln w="444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a:extLst>
              <a:ext uri="{FF2B5EF4-FFF2-40B4-BE49-F238E27FC236}">
                <a16:creationId xmlns:a16="http://schemas.microsoft.com/office/drawing/2014/main" id="{8CA4F98D-D44C-4D0D-BD01-38066703B871}"/>
              </a:ext>
            </a:extLst>
          </p:cNvPr>
          <p:cNvCxnSpPr/>
          <p:nvPr/>
        </p:nvCxnSpPr>
        <p:spPr bwMode="auto">
          <a:xfrm flipH="1">
            <a:off x="2550931" y="3429000"/>
            <a:ext cx="648071" cy="323954"/>
          </a:xfrm>
          <a:prstGeom prst="straightConnector1">
            <a:avLst/>
          </a:prstGeom>
          <a:solidFill>
            <a:srgbClr val="FFFF99"/>
          </a:solidFill>
          <a:ln w="444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a:extLst>
              <a:ext uri="{FF2B5EF4-FFF2-40B4-BE49-F238E27FC236}">
                <a16:creationId xmlns:a16="http://schemas.microsoft.com/office/drawing/2014/main" id="{0E7C7BAF-663F-49C2-8BE1-3A5482A7D07C}"/>
              </a:ext>
            </a:extLst>
          </p:cNvPr>
          <p:cNvCxnSpPr>
            <a:stCxn id="19" idx="5"/>
          </p:cNvCxnSpPr>
          <p:nvPr/>
        </p:nvCxnSpPr>
        <p:spPr bwMode="auto">
          <a:xfrm>
            <a:off x="5774231" y="3437150"/>
            <a:ext cx="611828" cy="423898"/>
          </a:xfrm>
          <a:prstGeom prst="straightConnector1">
            <a:avLst/>
          </a:prstGeom>
          <a:solidFill>
            <a:srgbClr val="FFFF99"/>
          </a:solidFill>
          <a:ln w="444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a:extLst>
              <a:ext uri="{FF2B5EF4-FFF2-40B4-BE49-F238E27FC236}">
                <a16:creationId xmlns:a16="http://schemas.microsoft.com/office/drawing/2014/main" id="{27474E98-4AD7-40A9-91D6-D981C8F5878F}"/>
              </a:ext>
            </a:extLst>
          </p:cNvPr>
          <p:cNvCxnSpPr>
            <a:stCxn id="19" idx="4"/>
            <a:endCxn id="22" idx="0"/>
          </p:cNvCxnSpPr>
          <p:nvPr/>
        </p:nvCxnSpPr>
        <p:spPr bwMode="auto">
          <a:xfrm flipH="1">
            <a:off x="4571998" y="3611513"/>
            <a:ext cx="2" cy="1558160"/>
          </a:xfrm>
          <a:prstGeom prst="straightConnector1">
            <a:avLst/>
          </a:prstGeom>
          <a:solidFill>
            <a:srgbClr val="FFFF99"/>
          </a:solidFill>
          <a:ln w="444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3355552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18418E3-0BFE-471E-AD51-1667FEA5E643}"/>
              </a:ext>
            </a:extLst>
          </p:cNvPr>
          <p:cNvSpPr>
            <a:spLocks noGrp="1"/>
          </p:cNvSpPr>
          <p:nvPr>
            <p:ph sz="quarter" idx="4294967295"/>
          </p:nvPr>
        </p:nvSpPr>
        <p:spPr>
          <a:xfrm>
            <a:off x="35496" y="1124744"/>
            <a:ext cx="9073008" cy="5472608"/>
          </a:xfrm>
          <a:prstGeom prst="rect">
            <a:avLst/>
          </a:prstGeom>
        </p:spPr>
        <p:txBody>
          <a:bodyPr/>
          <a:lstStyle/>
          <a:p>
            <a:pPr algn="ctr"/>
            <a:r>
              <a:rPr kumimoji="1" lang="ja-JP" altLang="en-US" sz="3600" dirty="0">
                <a:solidFill>
                  <a:srgbClr val="00B050"/>
                </a:solidFill>
              </a:rPr>
              <a:t>ハラスメントの防止のポイント</a:t>
            </a:r>
            <a:endParaRPr kumimoji="1" lang="en-US" altLang="ja-JP" sz="3600" dirty="0">
              <a:solidFill>
                <a:srgbClr val="00B050"/>
              </a:solidFill>
            </a:endParaRPr>
          </a:p>
          <a:p>
            <a:r>
              <a:rPr lang="ja-JP" altLang="en-US" sz="3200" dirty="0">
                <a:solidFill>
                  <a:srgbClr val="FF0000"/>
                </a:solidFill>
              </a:rPr>
              <a:t>③組織内の信頼関係を構築する。</a:t>
            </a:r>
            <a:endParaRPr lang="en-US" altLang="ja-JP" sz="3200" dirty="0">
              <a:solidFill>
                <a:srgbClr val="FF0000"/>
              </a:solidFill>
            </a:endParaRPr>
          </a:p>
          <a:p>
            <a:endParaRPr lang="en-US" altLang="ja-JP" sz="3200" dirty="0">
              <a:solidFill>
                <a:srgbClr val="FF0000"/>
              </a:solidFill>
            </a:endParaRPr>
          </a:p>
        </p:txBody>
      </p:sp>
      <p:sp>
        <p:nvSpPr>
          <p:cNvPr id="3" name="タイトル 2">
            <a:extLst>
              <a:ext uri="{FF2B5EF4-FFF2-40B4-BE49-F238E27FC236}">
                <a16:creationId xmlns:a16="http://schemas.microsoft.com/office/drawing/2014/main" id="{95CE7ABC-9CE7-4833-B2C6-ECAE89C2F841}"/>
              </a:ext>
            </a:extLst>
          </p:cNvPr>
          <p:cNvSpPr>
            <a:spLocks noGrp="1"/>
          </p:cNvSpPr>
          <p:nvPr>
            <p:ph type="title" idx="4294967295"/>
          </p:nvPr>
        </p:nvSpPr>
        <p:spPr>
          <a:xfrm>
            <a:off x="755576" y="-2"/>
            <a:ext cx="7541719" cy="836714"/>
          </a:xfrm>
          <a:prstGeom prst="rect">
            <a:avLst/>
          </a:prstGeom>
        </p:spPr>
        <p:txBody>
          <a:bodyPr/>
          <a:lstStyle/>
          <a:p>
            <a:pPr algn="ctr"/>
            <a:r>
              <a:rPr kumimoji="1" lang="en-US" altLang="ja-JP" sz="3600" dirty="0">
                <a:solidFill>
                  <a:srgbClr val="FF0000"/>
                </a:solidFill>
              </a:rPr>
              <a:t>【</a:t>
            </a:r>
            <a:r>
              <a:rPr kumimoji="1" lang="ja-JP" altLang="en-US" sz="3600" dirty="0">
                <a:solidFill>
                  <a:srgbClr val="FF0000"/>
                </a:solidFill>
              </a:rPr>
              <a:t>まとめ</a:t>
            </a:r>
            <a:r>
              <a:rPr kumimoji="1" lang="en-US" altLang="ja-JP" sz="3600" dirty="0">
                <a:solidFill>
                  <a:srgbClr val="FF0000"/>
                </a:solidFill>
              </a:rPr>
              <a:t>】</a:t>
            </a:r>
            <a:br>
              <a:rPr kumimoji="1" lang="en-US" altLang="ja-JP" sz="3600" dirty="0">
                <a:solidFill>
                  <a:srgbClr val="FF0000"/>
                </a:solidFill>
              </a:rPr>
            </a:br>
            <a:endParaRPr kumimoji="1" lang="ja-JP" altLang="en-US" sz="3600" dirty="0"/>
          </a:p>
        </p:txBody>
      </p:sp>
      <p:sp>
        <p:nvSpPr>
          <p:cNvPr id="19" name="楕円 18">
            <a:extLst>
              <a:ext uri="{FF2B5EF4-FFF2-40B4-BE49-F238E27FC236}">
                <a16:creationId xmlns:a16="http://schemas.microsoft.com/office/drawing/2014/main" id="{2A1ACF36-3E98-466D-A039-E1B5E137248A}"/>
              </a:ext>
            </a:extLst>
          </p:cNvPr>
          <p:cNvSpPr/>
          <p:nvPr/>
        </p:nvSpPr>
        <p:spPr>
          <a:xfrm>
            <a:off x="2771800" y="2622646"/>
            <a:ext cx="3400425" cy="1190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テキスト ボックス 2">
            <a:extLst>
              <a:ext uri="{FF2B5EF4-FFF2-40B4-BE49-F238E27FC236}">
                <a16:creationId xmlns:a16="http://schemas.microsoft.com/office/drawing/2014/main" id="{28F722AC-08A7-41A0-9DB7-40B7C991601C}"/>
              </a:ext>
            </a:extLst>
          </p:cNvPr>
          <p:cNvSpPr txBox="1">
            <a:spLocks noChangeArrowheads="1"/>
          </p:cNvSpPr>
          <p:nvPr/>
        </p:nvSpPr>
        <p:spPr bwMode="auto">
          <a:xfrm>
            <a:off x="3673136" y="2924944"/>
            <a:ext cx="1704975" cy="695325"/>
          </a:xfrm>
          <a:prstGeom prst="rect">
            <a:avLst/>
          </a:prstGeom>
          <a:noFill/>
          <a:ln w="9525">
            <a:noFill/>
            <a:miter lim="800000"/>
            <a:headEnd/>
            <a:tailEnd/>
          </a:ln>
        </p:spPr>
        <p:txBody>
          <a:bodyPr rot="0" vert="horz" wrap="square" lIns="91440" tIns="45720" rIns="91440" bIns="45720" anchor="t" anchorCtr="0">
            <a:noAutofit/>
          </a:bodyPr>
          <a:lstStyle/>
          <a:p>
            <a:pPr algn="just"/>
            <a:r>
              <a:rPr lang="ja-JP" altLang="en-US" sz="36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誠　実</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3" name="楕円 22">
            <a:extLst>
              <a:ext uri="{FF2B5EF4-FFF2-40B4-BE49-F238E27FC236}">
                <a16:creationId xmlns:a16="http://schemas.microsoft.com/office/drawing/2014/main" id="{C73CEF43-181E-4566-9A23-A55D22849FD8}"/>
              </a:ext>
            </a:extLst>
          </p:cNvPr>
          <p:cNvSpPr/>
          <p:nvPr/>
        </p:nvSpPr>
        <p:spPr>
          <a:xfrm>
            <a:off x="5378111" y="4312343"/>
            <a:ext cx="3400425" cy="1190625"/>
          </a:xfrm>
          <a:prstGeom prst="ellipse">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楕円 23">
            <a:extLst>
              <a:ext uri="{FF2B5EF4-FFF2-40B4-BE49-F238E27FC236}">
                <a16:creationId xmlns:a16="http://schemas.microsoft.com/office/drawing/2014/main" id="{288AB5D9-4C8A-49EF-8824-E318C879BC71}"/>
              </a:ext>
            </a:extLst>
          </p:cNvPr>
          <p:cNvSpPr/>
          <p:nvPr/>
        </p:nvSpPr>
        <p:spPr>
          <a:xfrm>
            <a:off x="467544" y="4312344"/>
            <a:ext cx="3400425" cy="1190625"/>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 name="テキスト ボックス 2">
            <a:extLst>
              <a:ext uri="{FF2B5EF4-FFF2-40B4-BE49-F238E27FC236}">
                <a16:creationId xmlns:a16="http://schemas.microsoft.com/office/drawing/2014/main" id="{96D05E79-C042-48C5-9505-6C1ED6580FEC}"/>
              </a:ext>
            </a:extLst>
          </p:cNvPr>
          <p:cNvSpPr txBox="1">
            <a:spLocks noChangeArrowheads="1"/>
          </p:cNvSpPr>
          <p:nvPr/>
        </p:nvSpPr>
        <p:spPr bwMode="auto">
          <a:xfrm>
            <a:off x="1315268" y="4619625"/>
            <a:ext cx="1704975" cy="695325"/>
          </a:xfrm>
          <a:prstGeom prst="rect">
            <a:avLst/>
          </a:prstGeom>
          <a:noFill/>
          <a:ln w="9525">
            <a:noFill/>
            <a:miter lim="800000"/>
            <a:headEnd/>
            <a:tailEnd/>
          </a:ln>
        </p:spPr>
        <p:txBody>
          <a:bodyPr rot="0" vert="horz" wrap="square" lIns="91440" tIns="45720" rIns="91440" bIns="45720" anchor="t" anchorCtr="0">
            <a:noAutofit/>
          </a:bodyPr>
          <a:lstStyle/>
          <a:p>
            <a:pPr algn="just"/>
            <a:r>
              <a:rPr lang="ja-JP" altLang="en-US" sz="36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論　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7" name="テキスト ボックス 2">
            <a:extLst>
              <a:ext uri="{FF2B5EF4-FFF2-40B4-BE49-F238E27FC236}">
                <a16:creationId xmlns:a16="http://schemas.microsoft.com/office/drawing/2014/main" id="{5717C780-5109-49EE-92DE-BED76C8FA084}"/>
              </a:ext>
            </a:extLst>
          </p:cNvPr>
          <p:cNvSpPr txBox="1">
            <a:spLocks noChangeArrowheads="1"/>
          </p:cNvSpPr>
          <p:nvPr/>
        </p:nvSpPr>
        <p:spPr bwMode="auto">
          <a:xfrm>
            <a:off x="6272212" y="4619625"/>
            <a:ext cx="1704975" cy="695325"/>
          </a:xfrm>
          <a:prstGeom prst="rect">
            <a:avLst/>
          </a:prstGeom>
          <a:noFill/>
          <a:ln w="9525">
            <a:noFill/>
            <a:miter lim="800000"/>
            <a:headEnd/>
            <a:tailEnd/>
          </a:ln>
        </p:spPr>
        <p:txBody>
          <a:bodyPr rot="0" vert="horz" wrap="square" lIns="91440" tIns="45720" rIns="91440" bIns="45720" anchor="t" anchorCtr="0">
            <a:noAutofit/>
          </a:bodyPr>
          <a:lstStyle/>
          <a:p>
            <a:pPr algn="just"/>
            <a:r>
              <a:rPr lang="ja-JP" altLang="en-US" sz="3600" kern="100" dirty="0">
                <a:latin typeface="游明朝" panose="02020400000000000000" pitchFamily="18" charset="-128"/>
                <a:ea typeface="HG丸ｺﾞｼｯｸM-PRO" panose="020F0600000000000000" pitchFamily="50" charset="-128"/>
                <a:cs typeface="Times New Roman" panose="02020603050405020304" pitchFamily="18" charset="0"/>
              </a:rPr>
              <a:t>共　感</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5" name="直線コネクタ 4">
            <a:extLst>
              <a:ext uri="{FF2B5EF4-FFF2-40B4-BE49-F238E27FC236}">
                <a16:creationId xmlns:a16="http://schemas.microsoft.com/office/drawing/2014/main" id="{8F64A5BB-6E62-429F-91A5-3034FC46B0FC}"/>
              </a:ext>
            </a:extLst>
          </p:cNvPr>
          <p:cNvCxnSpPr/>
          <p:nvPr/>
        </p:nvCxnSpPr>
        <p:spPr bwMode="auto">
          <a:xfrm flipH="1">
            <a:off x="2771800" y="3717032"/>
            <a:ext cx="792088" cy="611987"/>
          </a:xfrm>
          <a:prstGeom prst="line">
            <a:avLst/>
          </a:prstGeom>
          <a:solidFill>
            <a:srgbClr val="FFFF99"/>
          </a:solidFill>
          <a:ln w="44450" cap="flat" cmpd="sng" algn="ctr">
            <a:solidFill>
              <a:srgbClr val="FF0000"/>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線コネクタ 7">
            <a:extLst>
              <a:ext uri="{FF2B5EF4-FFF2-40B4-BE49-F238E27FC236}">
                <a16:creationId xmlns:a16="http://schemas.microsoft.com/office/drawing/2014/main" id="{37D28AB8-9F0E-4F47-97B2-B2B6BAFAE167}"/>
              </a:ext>
            </a:extLst>
          </p:cNvPr>
          <p:cNvCxnSpPr/>
          <p:nvPr/>
        </p:nvCxnSpPr>
        <p:spPr bwMode="auto">
          <a:xfrm>
            <a:off x="5378111" y="3756814"/>
            <a:ext cx="894101" cy="674792"/>
          </a:xfrm>
          <a:prstGeom prst="line">
            <a:avLst/>
          </a:prstGeom>
          <a:solidFill>
            <a:srgbClr val="FFFF99"/>
          </a:solidFill>
          <a:ln w="44450" cap="flat" cmpd="sng" algn="ctr">
            <a:solidFill>
              <a:srgbClr val="FF0000"/>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コネクタ 9">
            <a:extLst>
              <a:ext uri="{FF2B5EF4-FFF2-40B4-BE49-F238E27FC236}">
                <a16:creationId xmlns:a16="http://schemas.microsoft.com/office/drawing/2014/main" id="{65F041E5-5B27-483A-A462-4C974BF40FC2}"/>
              </a:ext>
            </a:extLst>
          </p:cNvPr>
          <p:cNvCxnSpPr>
            <a:stCxn id="24" idx="6"/>
            <a:endCxn id="23" idx="2"/>
          </p:cNvCxnSpPr>
          <p:nvPr/>
        </p:nvCxnSpPr>
        <p:spPr bwMode="auto">
          <a:xfrm flipV="1">
            <a:off x="3867969" y="4907656"/>
            <a:ext cx="1510142" cy="1"/>
          </a:xfrm>
          <a:prstGeom prst="line">
            <a:avLst/>
          </a:prstGeom>
          <a:solidFill>
            <a:srgbClr val="FFFF99"/>
          </a:solidFill>
          <a:ln w="44450" cap="flat" cmpd="sng" algn="ctr">
            <a:solidFill>
              <a:srgbClr val="FF0000"/>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241912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E6E6779-AA1F-4AA9-A76B-D02B660F40C7}"/>
              </a:ext>
            </a:extLst>
          </p:cNvPr>
          <p:cNvSpPr/>
          <p:nvPr/>
        </p:nvSpPr>
        <p:spPr bwMode="auto">
          <a:xfrm>
            <a:off x="1115616" y="6057292"/>
            <a:ext cx="2880320" cy="360040"/>
          </a:xfrm>
          <a:prstGeom prst="rect">
            <a:avLst/>
          </a:prstGeom>
          <a:solidFill>
            <a:schemeClr val="accent3">
              <a:lumMod val="40000"/>
              <a:lumOff val="60000"/>
            </a:schemeClr>
          </a:solidFill>
          <a:ln w="44450" cap="flat" cmpd="sng" algn="ctr">
            <a:solidFill>
              <a:schemeClr val="accent3">
                <a:lumMod val="40000"/>
                <a:lumOff val="60000"/>
              </a:schemeClr>
            </a:solidFill>
            <a:prstDash val="solid"/>
            <a:round/>
            <a:headEnd type="none" w="med" len="med"/>
            <a:tailEnd type="none"/>
          </a:ln>
          <a:effectLst/>
        </p:spPr>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0EB5FBCB-7B92-4D98-8FC7-F459E7A2E03E}"/>
              </a:ext>
            </a:extLst>
          </p:cNvPr>
          <p:cNvSpPr/>
          <p:nvPr/>
        </p:nvSpPr>
        <p:spPr bwMode="auto">
          <a:xfrm>
            <a:off x="467544" y="4149080"/>
            <a:ext cx="3168352" cy="360040"/>
          </a:xfrm>
          <a:prstGeom prst="rect">
            <a:avLst/>
          </a:prstGeom>
          <a:solidFill>
            <a:schemeClr val="accent3">
              <a:lumMod val="40000"/>
              <a:lumOff val="60000"/>
            </a:schemeClr>
          </a:solidFill>
          <a:ln w="44450" cap="flat" cmpd="sng" algn="ctr">
            <a:solidFill>
              <a:schemeClr val="accent3">
                <a:lumMod val="40000"/>
                <a:lumOff val="60000"/>
              </a:schemeClr>
            </a:solidFill>
            <a:prstDash val="solid"/>
            <a:round/>
            <a:headEnd type="none" w="med" len="med"/>
            <a:tailEnd type="none"/>
          </a:ln>
          <a:effectLst/>
        </p:spPr>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53742E98-AD68-4E0E-BCC8-1287C0F94306}"/>
              </a:ext>
            </a:extLst>
          </p:cNvPr>
          <p:cNvSpPr/>
          <p:nvPr/>
        </p:nvSpPr>
        <p:spPr bwMode="auto">
          <a:xfrm>
            <a:off x="5436096" y="2600944"/>
            <a:ext cx="2664296" cy="324000"/>
          </a:xfrm>
          <a:prstGeom prst="rect">
            <a:avLst/>
          </a:prstGeom>
          <a:solidFill>
            <a:schemeClr val="accent3">
              <a:lumMod val="40000"/>
              <a:lumOff val="60000"/>
            </a:schemeClr>
          </a:solidFill>
          <a:ln w="44450" cap="flat" cmpd="sng" algn="ctr">
            <a:solidFill>
              <a:schemeClr val="accent3">
                <a:lumMod val="40000"/>
                <a:lumOff val="60000"/>
              </a:schemeClr>
            </a:solidFill>
            <a:prstDash val="solid"/>
            <a:round/>
            <a:headEnd type="none" w="med" len="med"/>
            <a:tailEnd type="none"/>
          </a:ln>
          <a:effectLst/>
        </p:spPr>
        <p:txBody>
          <a:bodyPr rtlCol="0" anchor="ctr"/>
          <a:lstStyle/>
          <a:p>
            <a:pPr algn="ctr"/>
            <a:endParaRPr kumimoji="1" lang="ja-JP" altLang="en-US"/>
          </a:p>
        </p:txBody>
      </p:sp>
      <p:sp>
        <p:nvSpPr>
          <p:cNvPr id="2" name="コンテンツ プレースホルダー 1">
            <a:extLst>
              <a:ext uri="{FF2B5EF4-FFF2-40B4-BE49-F238E27FC236}">
                <a16:creationId xmlns:a16="http://schemas.microsoft.com/office/drawing/2014/main" id="{233C011D-865C-41C5-B287-7CE3C4681DC3}"/>
              </a:ext>
            </a:extLst>
          </p:cNvPr>
          <p:cNvSpPr>
            <a:spLocks noGrp="1"/>
          </p:cNvSpPr>
          <p:nvPr>
            <p:ph sz="quarter" idx="4294967295"/>
          </p:nvPr>
        </p:nvSpPr>
        <p:spPr>
          <a:xfrm>
            <a:off x="70992" y="620688"/>
            <a:ext cx="9073008" cy="5976664"/>
          </a:xfrm>
          <a:prstGeom prst="rect">
            <a:avLst/>
          </a:prstGeom>
        </p:spPr>
        <p:txBody>
          <a:bodyPr/>
          <a:lstStyle/>
          <a:p>
            <a:pPr marL="271463" indent="-271463"/>
            <a:r>
              <a:rPr kumimoji="1" lang="ja-JP" altLang="en-US" dirty="0"/>
              <a:t>（雇用管理上の措置等）</a:t>
            </a:r>
          </a:p>
          <a:p>
            <a:pPr marL="271463" indent="-271463"/>
            <a:r>
              <a:rPr kumimoji="1" lang="ja-JP" altLang="en-US" dirty="0"/>
              <a:t>第</a:t>
            </a:r>
            <a:r>
              <a:rPr kumimoji="1" lang="en-US" altLang="ja-JP" dirty="0"/>
              <a:t>30</a:t>
            </a:r>
            <a:r>
              <a:rPr kumimoji="1" lang="ja-JP" altLang="en-US" dirty="0"/>
              <a:t>条の</a:t>
            </a:r>
            <a:r>
              <a:rPr kumimoji="1" lang="en-US" altLang="ja-JP" dirty="0"/>
              <a:t>2</a:t>
            </a:r>
            <a:r>
              <a:rPr kumimoji="1" lang="ja-JP" altLang="en-US" dirty="0"/>
              <a:t>　事業主は、職場において行われる優越的な関係を背景とした言動であつて、業務上必要かつ相当な範囲を超えたものによりその雇用する労働者の就業環境が害されることのないよう、</a:t>
            </a:r>
            <a:r>
              <a:rPr kumimoji="1" lang="ja-JP" altLang="en-US" u="sng" dirty="0">
                <a:solidFill>
                  <a:srgbClr val="FF0000"/>
                </a:solidFill>
              </a:rPr>
              <a:t>当該労働者からの相談に応じ、適切に対応するために必要な体制の整備その他の雇用管理上必要な措置を講じなければならない</a:t>
            </a:r>
            <a:r>
              <a:rPr kumimoji="1" lang="ja-JP" altLang="en-US" dirty="0"/>
              <a:t>。←措置を講ずる義務</a:t>
            </a:r>
          </a:p>
          <a:p>
            <a:pPr marL="271463" indent="-271463"/>
            <a:r>
              <a:rPr kumimoji="1" lang="ja-JP" altLang="en-US" dirty="0"/>
              <a:t>２　事業主は、</a:t>
            </a:r>
            <a:r>
              <a:rPr kumimoji="1" lang="ja-JP" altLang="en-US" u="sng" dirty="0">
                <a:solidFill>
                  <a:srgbClr val="FF0000"/>
                </a:solidFill>
              </a:rPr>
              <a:t>労働者が前項の相談を行つたこと又は事業主による当該相談への対応に協力した際に事実を述べたことを理由として、当該労働者に対して解雇その他不利益な取扱いをしてはならない</a:t>
            </a:r>
            <a:r>
              <a:rPr kumimoji="1" lang="ja-JP" altLang="en-US" dirty="0"/>
              <a:t>。</a:t>
            </a:r>
            <a:endParaRPr kumimoji="1" lang="en-US" altLang="ja-JP" dirty="0"/>
          </a:p>
          <a:p>
            <a:pPr marL="271463" indent="-271463"/>
            <a:r>
              <a:rPr kumimoji="1" lang="ja-JP" altLang="en-US" dirty="0"/>
              <a:t>　　←不利益取扱いの禁止</a:t>
            </a:r>
          </a:p>
          <a:p>
            <a:pPr marL="271463" indent="-271463"/>
            <a:r>
              <a:rPr kumimoji="1" lang="ja-JP" altLang="en-US" dirty="0"/>
              <a:t>３　厚生労働大臣は、前二項の規定に基づき事業主が講ずべき措置等に関して、その適切かつ有効な実施を図るために必要な指針（以下この条において「</a:t>
            </a:r>
            <a:r>
              <a:rPr kumimoji="1" lang="ja-JP" altLang="en-US" u="sng" dirty="0">
                <a:solidFill>
                  <a:srgbClr val="FF0000"/>
                </a:solidFill>
              </a:rPr>
              <a:t>指針</a:t>
            </a:r>
            <a:r>
              <a:rPr kumimoji="1" lang="ja-JP" altLang="en-US" dirty="0"/>
              <a:t>」という。）</a:t>
            </a:r>
            <a:r>
              <a:rPr kumimoji="1" lang="ja-JP" altLang="en-US" u="sng" dirty="0">
                <a:solidFill>
                  <a:srgbClr val="FF0000"/>
                </a:solidFill>
              </a:rPr>
              <a:t>を定める</a:t>
            </a:r>
            <a:r>
              <a:rPr kumimoji="1" lang="ja-JP" altLang="en-US" dirty="0"/>
              <a:t>ものとする。</a:t>
            </a:r>
            <a:endParaRPr kumimoji="1" lang="en-US" altLang="ja-JP" dirty="0"/>
          </a:p>
          <a:p>
            <a:pPr marL="271463" indent="-271463"/>
            <a:r>
              <a:rPr kumimoji="1" lang="ja-JP" altLang="en-US" dirty="0"/>
              <a:t>５　厚生労働大臣は、指針を定めたときは、遅滞なくこれを</a:t>
            </a:r>
            <a:r>
              <a:rPr kumimoji="1" lang="ja-JP" altLang="en-US" u="sng" dirty="0">
                <a:solidFill>
                  <a:srgbClr val="FF0000"/>
                </a:solidFill>
              </a:rPr>
              <a:t>公表</a:t>
            </a:r>
            <a:r>
              <a:rPr kumimoji="1" lang="ja-JP" altLang="en-US" dirty="0"/>
              <a:t>するものとする。←指針の策定・公表</a:t>
            </a:r>
          </a:p>
        </p:txBody>
      </p:sp>
      <p:sp>
        <p:nvSpPr>
          <p:cNvPr id="3" name="タイトル 2">
            <a:extLst>
              <a:ext uri="{FF2B5EF4-FFF2-40B4-BE49-F238E27FC236}">
                <a16:creationId xmlns:a16="http://schemas.microsoft.com/office/drawing/2014/main" id="{6966B636-04CA-4CE7-9BC3-FCF8ABC998D2}"/>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労働施策総合推進法</a:t>
            </a:r>
          </a:p>
        </p:txBody>
      </p:sp>
    </p:spTree>
    <p:extLst>
      <p:ext uri="{BB962C8B-B14F-4D97-AF65-F5344CB8AC3E}">
        <p14:creationId xmlns:p14="http://schemas.microsoft.com/office/powerpoint/2010/main" val="2267770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83BC1D-83DF-4B11-8F96-174395DC4D3A}"/>
              </a:ext>
            </a:extLst>
          </p:cNvPr>
          <p:cNvSpPr>
            <a:spLocks noGrp="1"/>
          </p:cNvSpPr>
          <p:nvPr>
            <p:ph sz="quarter" idx="4294967295"/>
          </p:nvPr>
        </p:nvSpPr>
        <p:spPr>
          <a:xfrm>
            <a:off x="35496" y="646552"/>
            <a:ext cx="9073008" cy="5950800"/>
          </a:xfrm>
          <a:prstGeom prst="rect">
            <a:avLst/>
          </a:prstGeom>
        </p:spPr>
        <p:txBody>
          <a:bodyPr/>
          <a:lstStyle/>
          <a:p>
            <a:pPr marL="288000" indent="-457200"/>
            <a:r>
              <a:rPr kumimoji="1" lang="en-US" altLang="ja-JP" dirty="0"/>
              <a:t>(</a:t>
            </a:r>
            <a:r>
              <a:rPr kumimoji="1" lang="ja-JP" altLang="en-US" dirty="0"/>
              <a:t>１</a:t>
            </a:r>
            <a:r>
              <a:rPr kumimoji="1" lang="en-US" altLang="ja-JP" dirty="0"/>
              <a:t>) </a:t>
            </a:r>
            <a:r>
              <a:rPr kumimoji="1" lang="ja-JP" altLang="en-US" dirty="0"/>
              <a:t>職場におけるパワーハラスメントは、職場において行われる①</a:t>
            </a:r>
            <a:r>
              <a:rPr kumimoji="1" lang="ja-JP" altLang="en-US" u="sng" dirty="0">
                <a:solidFill>
                  <a:srgbClr val="FF0000"/>
                </a:solidFill>
              </a:rPr>
              <a:t>優越的な関係を背景とした言動</a:t>
            </a:r>
            <a:r>
              <a:rPr kumimoji="1" lang="ja-JP" altLang="en-US" dirty="0"/>
              <a:t>であって、②</a:t>
            </a:r>
            <a:r>
              <a:rPr kumimoji="1" lang="ja-JP" altLang="en-US" u="sng" dirty="0">
                <a:solidFill>
                  <a:srgbClr val="FF0000"/>
                </a:solidFill>
              </a:rPr>
              <a:t>業務上必要かつ相当な範囲を超えたもの</a:t>
            </a:r>
            <a:r>
              <a:rPr kumimoji="1" lang="ja-JP" altLang="en-US" dirty="0"/>
              <a:t>により、③</a:t>
            </a:r>
            <a:r>
              <a:rPr kumimoji="1" lang="ja-JP" altLang="en-US" u="sng" dirty="0">
                <a:solidFill>
                  <a:srgbClr val="FF0000"/>
                </a:solidFill>
              </a:rPr>
              <a:t>労働者の就業環境が害されるもの</a:t>
            </a:r>
            <a:r>
              <a:rPr kumimoji="1" lang="ja-JP" altLang="en-US" dirty="0"/>
              <a:t>であり、①から③までの要素を</a:t>
            </a:r>
            <a:r>
              <a:rPr kumimoji="1" lang="ja-JP" altLang="en-US" dirty="0">
                <a:solidFill>
                  <a:srgbClr val="FF0000"/>
                </a:solidFill>
              </a:rPr>
              <a:t>全て満たすもの</a:t>
            </a:r>
            <a:r>
              <a:rPr kumimoji="1" lang="ja-JP" altLang="en-US" dirty="0"/>
              <a:t>をいう。</a:t>
            </a:r>
          </a:p>
          <a:p>
            <a:pPr marL="288000" indent="-457200"/>
            <a:r>
              <a:rPr kumimoji="1" lang="ja-JP" altLang="en-US" dirty="0"/>
              <a:t>　　　なお、</a:t>
            </a:r>
            <a:r>
              <a:rPr kumimoji="1" lang="ja-JP" altLang="en-US" u="sng" dirty="0">
                <a:solidFill>
                  <a:srgbClr val="FF0000"/>
                </a:solidFill>
              </a:rPr>
              <a:t>客観的にみて、業務上必要かつ相当な範囲で行われる適正な業務指示や指導</a:t>
            </a:r>
            <a:r>
              <a:rPr kumimoji="1" lang="ja-JP" altLang="en-US" dirty="0"/>
              <a:t>については、</a:t>
            </a:r>
            <a:r>
              <a:rPr kumimoji="1" lang="ja-JP" altLang="en-US" u="sng" dirty="0">
                <a:solidFill>
                  <a:srgbClr val="FF0000"/>
                </a:solidFill>
              </a:rPr>
              <a:t>職場におけるパワーハラスメントには該当しない</a:t>
            </a:r>
            <a:r>
              <a:rPr kumimoji="1" lang="ja-JP" altLang="en-US" dirty="0"/>
              <a:t>。</a:t>
            </a:r>
            <a:endParaRPr kumimoji="1" lang="en-US" altLang="ja-JP" dirty="0"/>
          </a:p>
          <a:p>
            <a:pPr marL="288000" indent="-457200"/>
            <a:r>
              <a:rPr kumimoji="1" lang="en-US" altLang="ja-JP" dirty="0"/>
              <a:t>(</a:t>
            </a:r>
            <a:r>
              <a:rPr kumimoji="1" lang="ja-JP" altLang="en-US" dirty="0"/>
              <a:t>２</a:t>
            </a:r>
            <a:r>
              <a:rPr kumimoji="1" lang="en-US" altLang="ja-JP" dirty="0"/>
              <a:t>) </a:t>
            </a:r>
            <a:r>
              <a:rPr kumimoji="1" lang="ja-JP" altLang="en-US" dirty="0"/>
              <a:t>「職場」とは、事業主が雇用する労働者が業務を遂行する場所を指し、</a:t>
            </a:r>
            <a:r>
              <a:rPr kumimoji="1" lang="ja-JP" altLang="en-US" u="sng" dirty="0">
                <a:solidFill>
                  <a:srgbClr val="FF0000"/>
                </a:solidFill>
              </a:rPr>
              <a:t>当該労働者が通常就業している場所以外の場所であっても、</a:t>
            </a:r>
            <a:r>
              <a:rPr kumimoji="1" lang="ja-JP" altLang="en-US" dirty="0"/>
              <a:t>当該労働者が業務を遂行する場所については、</a:t>
            </a:r>
            <a:r>
              <a:rPr kumimoji="1" lang="ja-JP" altLang="en-US" u="sng" dirty="0">
                <a:solidFill>
                  <a:srgbClr val="FF0000"/>
                </a:solidFill>
              </a:rPr>
              <a:t>「職場」に含まれる</a:t>
            </a:r>
            <a:r>
              <a:rPr kumimoji="1" lang="ja-JP" altLang="en-US" dirty="0"/>
              <a:t>。</a:t>
            </a:r>
          </a:p>
        </p:txBody>
      </p:sp>
      <p:sp>
        <p:nvSpPr>
          <p:cNvPr id="3" name="タイトル 2">
            <a:extLst>
              <a:ext uri="{FF2B5EF4-FFF2-40B4-BE49-F238E27FC236}">
                <a16:creationId xmlns:a16="http://schemas.microsoft.com/office/drawing/2014/main" id="{F69FE899-E65F-4930-A138-65A4CA34652E}"/>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職場におけるパワーハラスメントの内容</a:t>
            </a:r>
          </a:p>
        </p:txBody>
      </p:sp>
      <p:sp>
        <p:nvSpPr>
          <p:cNvPr id="4" name="テキスト ボックス 3">
            <a:extLst>
              <a:ext uri="{FF2B5EF4-FFF2-40B4-BE49-F238E27FC236}">
                <a16:creationId xmlns:a16="http://schemas.microsoft.com/office/drawing/2014/main" id="{BA067C6E-8479-485E-A55A-F578EC5AB584}"/>
              </a:ext>
            </a:extLst>
          </p:cNvPr>
          <p:cNvSpPr txBox="1"/>
          <p:nvPr/>
        </p:nvSpPr>
        <p:spPr>
          <a:xfrm>
            <a:off x="1079104" y="6119336"/>
            <a:ext cx="8064896" cy="738664"/>
          </a:xfrm>
          <a:prstGeom prst="rect">
            <a:avLst/>
          </a:prstGeom>
          <a:noFill/>
        </p:spPr>
        <p:txBody>
          <a:bodyPr wrap="square" rtlCol="0">
            <a:spAutoFit/>
          </a:bodyPr>
          <a:lstStyle/>
          <a:p>
            <a:pPr algn="l"/>
            <a:r>
              <a:rPr kumimoji="1" lang="ja-JP" altLang="en-US" sz="1400" dirty="0">
                <a:solidFill>
                  <a:schemeClr val="accent5">
                    <a:lumMod val="50000"/>
                  </a:schemeClr>
                </a:solidFill>
                <a:latin typeface="+mn-ea"/>
                <a:ea typeface="+mn-ea"/>
                <a:cs typeface="Verdana" pitchFamily="34" charset="0"/>
              </a:rPr>
              <a:t>令和</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年厚生労働省告示</a:t>
            </a:r>
            <a:r>
              <a:rPr kumimoji="1" lang="en-US" altLang="ja-JP" sz="1400" dirty="0">
                <a:solidFill>
                  <a:schemeClr val="accent5">
                    <a:lumMod val="50000"/>
                  </a:schemeClr>
                </a:solidFill>
                <a:latin typeface="+mn-ea"/>
                <a:ea typeface="+mn-ea"/>
                <a:cs typeface="Verdana" pitchFamily="34" charset="0"/>
              </a:rPr>
              <a:t>5</a:t>
            </a:r>
            <a:r>
              <a:rPr kumimoji="1" lang="ja-JP" altLang="en-US" sz="1400" dirty="0">
                <a:solidFill>
                  <a:schemeClr val="accent5">
                    <a:lumMod val="50000"/>
                  </a:schemeClr>
                </a:solidFill>
                <a:latin typeface="+mn-ea"/>
                <a:ea typeface="+mn-ea"/>
                <a:cs typeface="Verdana" pitchFamily="34" charset="0"/>
              </a:rPr>
              <a:t>号</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事業主が職場における優越的な関係を背景とした言動に起因する問題に関して雇用管理上講ずべき措置等についての指針</a:t>
            </a:r>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（以下「パワハラ指針」）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kumimoji="1" lang="en-US" altLang="ja-JP" sz="1400" dirty="0">
                <a:solidFill>
                  <a:schemeClr val="accent5">
                    <a:lumMod val="50000"/>
                  </a:schemeClr>
                </a:solidFill>
                <a:latin typeface="+mn-ea"/>
                <a:ea typeface="+mn-ea"/>
                <a:cs typeface="Verdana" pitchFamily="34" charset="0"/>
              </a:rPr>
              <a:t>1</a:t>
            </a:r>
            <a:r>
              <a:rPr kumimoji="1" lang="ja-JP" altLang="en-US" sz="1400" dirty="0">
                <a:solidFill>
                  <a:schemeClr val="accent5">
                    <a:lumMod val="50000"/>
                  </a:schemeClr>
                </a:solidFill>
                <a:latin typeface="+mn-ea"/>
                <a:ea typeface="+mn-ea"/>
                <a:cs typeface="Verdana" pitchFamily="34" charset="0"/>
              </a:rPr>
              <a:t>）、（２）</a:t>
            </a:r>
            <a:endParaRPr kumimoji="1" lang="en-US" altLang="ja-JP" sz="1400" dirty="0">
              <a:solidFill>
                <a:schemeClr val="accent5">
                  <a:lumMod val="50000"/>
                </a:schemeClr>
              </a:solidFill>
              <a:latin typeface="+mn-ea"/>
              <a:ea typeface="+mn-ea"/>
              <a:cs typeface="Verdana" pitchFamily="34" charset="0"/>
            </a:endParaRPr>
          </a:p>
          <a:p>
            <a:pPr algn="l"/>
            <a:r>
              <a:rPr kumimoji="1" lang="en-US" altLang="ja-JP" sz="1400" dirty="0">
                <a:solidFill>
                  <a:schemeClr val="accent5">
                    <a:lumMod val="50000"/>
                  </a:schemeClr>
                </a:solidFill>
                <a:latin typeface="+mn-ea"/>
                <a:ea typeface="+mn-ea"/>
                <a:cs typeface="Verdana" pitchFamily="34" charset="0"/>
              </a:rPr>
              <a:t>※</a:t>
            </a:r>
            <a:r>
              <a:rPr kumimoji="1" lang="ja-JP" altLang="en-US" sz="1400" dirty="0">
                <a:solidFill>
                  <a:schemeClr val="accent5">
                    <a:lumMod val="50000"/>
                  </a:schemeClr>
                </a:solidFill>
                <a:latin typeface="+mn-ea"/>
                <a:ea typeface="+mn-ea"/>
                <a:cs typeface="Verdana" pitchFamily="34" charset="0"/>
              </a:rPr>
              <a:t>：スライドでは一部省略している箇所がある。</a:t>
            </a:r>
          </a:p>
        </p:txBody>
      </p:sp>
      <p:sp>
        <p:nvSpPr>
          <p:cNvPr id="6" name="吹き出し: 線 5">
            <a:extLst>
              <a:ext uri="{FF2B5EF4-FFF2-40B4-BE49-F238E27FC236}">
                <a16:creationId xmlns:a16="http://schemas.microsoft.com/office/drawing/2014/main" id="{6C0EC4CF-1B0A-48DD-AE72-8FEBCBBD4AD6}"/>
              </a:ext>
            </a:extLst>
          </p:cNvPr>
          <p:cNvSpPr/>
          <p:nvPr/>
        </p:nvSpPr>
        <p:spPr bwMode="auto">
          <a:xfrm>
            <a:off x="539552" y="5026761"/>
            <a:ext cx="6840760" cy="706495"/>
          </a:xfrm>
          <a:prstGeom prst="borderCallout1">
            <a:avLst>
              <a:gd name="adj1" fmla="val -7520"/>
              <a:gd name="adj2" fmla="val 59052"/>
              <a:gd name="adj3" fmla="val -76471"/>
              <a:gd name="adj4" fmla="val 80495"/>
            </a:avLst>
          </a:prstGeom>
          <a:noFill/>
          <a:ln w="44450" cap="flat" cmpd="sng" algn="ctr">
            <a:solidFill>
              <a:schemeClr val="accent5">
                <a:lumMod val="50000"/>
              </a:schemeClr>
            </a:solidFill>
            <a:prstDash val="solid"/>
            <a:round/>
            <a:headEnd type="none" w="med" len="med"/>
            <a:tailEnd type="none"/>
          </a:ln>
          <a:effectLst/>
        </p:spPr>
        <p:txBody>
          <a:bodyPr rtlCol="0" anchor="ctr"/>
          <a:lstStyle/>
          <a:p>
            <a:pPr algn="l"/>
            <a:r>
              <a:rPr lang="ja-JP" altLang="en-US" sz="1600" b="0" i="0" u="none" strike="noStrike" baseline="0" dirty="0">
                <a:solidFill>
                  <a:schemeClr val="accent5">
                    <a:lumMod val="50000"/>
                  </a:schemeClr>
                </a:solidFill>
                <a:latin typeface="ＭＳ明朝"/>
              </a:rPr>
              <a:t>勤務時間外の「</a:t>
            </a:r>
            <a:r>
              <a:rPr lang="ja-JP" altLang="en-US" sz="1600" b="0" i="0" u="sng" strike="noStrike" baseline="0" dirty="0">
                <a:solidFill>
                  <a:srgbClr val="FF0000"/>
                </a:solidFill>
                <a:latin typeface="ＭＳ明朝"/>
              </a:rPr>
              <a:t>懇親の場</a:t>
            </a:r>
            <a:r>
              <a:rPr lang="ja-JP" altLang="en-US" sz="1600" b="0" i="0" u="none" strike="noStrike" baseline="0" dirty="0">
                <a:solidFill>
                  <a:schemeClr val="accent5">
                    <a:lumMod val="50000"/>
                  </a:schemeClr>
                </a:solidFill>
                <a:latin typeface="ＭＳ明朝"/>
              </a:rPr>
              <a:t>」、社員寮や通勤中等であっても、実質上職務の延長と考えられるものは職場に該当する（</a:t>
            </a:r>
            <a:r>
              <a:rPr lang="zh-CN" altLang="en-US" sz="1600" b="0" i="0" u="none" strike="noStrike" baseline="0" dirty="0">
                <a:solidFill>
                  <a:schemeClr val="accent5">
                    <a:lumMod val="50000"/>
                  </a:schemeClr>
                </a:solidFill>
                <a:latin typeface="ＭＳ明朝"/>
              </a:rPr>
              <a:t>令和</a:t>
            </a:r>
            <a:r>
              <a:rPr lang="en-US" altLang="zh-CN" sz="1600" b="0" i="0" u="none" strike="noStrike" baseline="0" dirty="0">
                <a:solidFill>
                  <a:schemeClr val="accent5">
                    <a:lumMod val="50000"/>
                  </a:schemeClr>
                </a:solidFill>
                <a:latin typeface="ＭＳ明朝"/>
              </a:rPr>
              <a:t>2.2.10</a:t>
            </a:r>
            <a:r>
              <a:rPr lang="zh-CN" altLang="en-US" sz="1600" b="0" i="0" u="none" strike="noStrike" baseline="0" dirty="0">
                <a:solidFill>
                  <a:schemeClr val="accent5">
                    <a:lumMod val="50000"/>
                  </a:schemeClr>
                </a:solidFill>
                <a:latin typeface="ＭＳ明朝"/>
              </a:rPr>
              <a:t>雇均発</a:t>
            </a:r>
            <a:r>
              <a:rPr lang="en-US" altLang="zh-CN" sz="1600" b="0" i="0" u="none" strike="noStrike" baseline="0" dirty="0">
                <a:solidFill>
                  <a:schemeClr val="accent5">
                    <a:lumMod val="50000"/>
                  </a:schemeClr>
                </a:solidFill>
                <a:latin typeface="ＭＳ明朝"/>
              </a:rPr>
              <a:t>0210</a:t>
            </a:r>
            <a:r>
              <a:rPr lang="zh-CN" altLang="en-US" sz="1600" b="0" i="0" u="none" strike="noStrike" baseline="0" dirty="0">
                <a:solidFill>
                  <a:schemeClr val="accent5">
                    <a:lumMod val="50000"/>
                  </a:schemeClr>
                </a:solidFill>
                <a:latin typeface="ＭＳ明朝"/>
              </a:rPr>
              <a:t>第</a:t>
            </a:r>
            <a:r>
              <a:rPr lang="en-US" altLang="zh-CN" sz="1600" b="0" i="0" u="none" strike="noStrike" baseline="0" dirty="0">
                <a:solidFill>
                  <a:schemeClr val="accent5">
                    <a:lumMod val="50000"/>
                  </a:schemeClr>
                </a:solidFill>
                <a:latin typeface="ＭＳ明朝"/>
              </a:rPr>
              <a:t>1</a:t>
            </a:r>
            <a:r>
              <a:rPr lang="zh-CN" altLang="en-US" sz="1600" b="0" i="0" u="none" strike="noStrike" baseline="0" dirty="0">
                <a:solidFill>
                  <a:schemeClr val="accent5">
                    <a:lumMod val="50000"/>
                  </a:schemeClr>
                </a:solidFill>
                <a:latin typeface="ＭＳ明朝"/>
              </a:rPr>
              <a:t>号</a:t>
            </a:r>
            <a:r>
              <a:rPr lang="ja-JP" altLang="en-US" sz="1600" b="0" i="0" u="none" strike="noStrike" baseline="0" dirty="0">
                <a:solidFill>
                  <a:schemeClr val="accent5">
                    <a:lumMod val="50000"/>
                  </a:schemeClr>
                </a:solidFill>
                <a:latin typeface="ＭＳ明朝"/>
              </a:rPr>
              <a:t>）。</a:t>
            </a:r>
            <a:endParaRPr kumimoji="1" lang="ja-JP" altLang="en-US" sz="1600" dirty="0">
              <a:solidFill>
                <a:schemeClr val="accent5">
                  <a:lumMod val="50000"/>
                </a:schemeClr>
              </a:solidFill>
            </a:endParaRPr>
          </a:p>
        </p:txBody>
      </p:sp>
    </p:spTree>
    <p:extLst>
      <p:ext uri="{BB962C8B-B14F-4D97-AF65-F5344CB8AC3E}">
        <p14:creationId xmlns:p14="http://schemas.microsoft.com/office/powerpoint/2010/main" val="12951699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83BC1D-83DF-4B11-8F96-174395DC4D3A}"/>
              </a:ext>
            </a:extLst>
          </p:cNvPr>
          <p:cNvSpPr>
            <a:spLocks noGrp="1"/>
          </p:cNvSpPr>
          <p:nvPr>
            <p:ph sz="quarter" idx="4294967295"/>
          </p:nvPr>
        </p:nvSpPr>
        <p:spPr>
          <a:xfrm>
            <a:off x="35496" y="548680"/>
            <a:ext cx="9073008" cy="5950800"/>
          </a:xfrm>
          <a:prstGeom prst="rect">
            <a:avLst/>
          </a:prstGeom>
        </p:spPr>
        <p:txBody>
          <a:bodyPr/>
          <a:lstStyle/>
          <a:p>
            <a:pPr marL="288000" indent="-457200"/>
            <a:r>
              <a:rPr kumimoji="1" lang="en-US" altLang="ja-JP" sz="2300" dirty="0"/>
              <a:t>(</a:t>
            </a:r>
            <a:r>
              <a:rPr kumimoji="1" lang="ja-JP" altLang="en-US" sz="2300" dirty="0"/>
              <a:t>３</a:t>
            </a:r>
            <a:r>
              <a:rPr kumimoji="1" lang="en-US" altLang="ja-JP" sz="2300" dirty="0"/>
              <a:t>) </a:t>
            </a:r>
            <a:r>
              <a:rPr kumimoji="1" lang="ja-JP" altLang="en-US" sz="2300" dirty="0"/>
              <a:t>「労働者」とは、いわゆる</a:t>
            </a:r>
            <a:r>
              <a:rPr kumimoji="1" lang="ja-JP" altLang="en-US" sz="2300" u="sng" dirty="0">
                <a:solidFill>
                  <a:srgbClr val="FF0000"/>
                </a:solidFill>
              </a:rPr>
              <a:t>正規雇用労働者のみならず、パートタイム労働者、契約社員等いわゆる非正規雇用労働者を含む事業主が雇用する労働者の全て</a:t>
            </a:r>
            <a:r>
              <a:rPr kumimoji="1" lang="ja-JP" altLang="en-US" sz="2300" dirty="0"/>
              <a:t>をいう。</a:t>
            </a:r>
          </a:p>
          <a:p>
            <a:pPr marL="288000" indent="-457200"/>
            <a:r>
              <a:rPr kumimoji="1" lang="ja-JP" altLang="en-US" sz="2300" dirty="0"/>
              <a:t>　　　また、派遣労働者については、派遣元事業主のみならず、労働者派遣の役務の提供を受ける者についても、労働者派遣法第</a:t>
            </a:r>
            <a:r>
              <a:rPr kumimoji="1" lang="en-US" altLang="ja-JP" sz="2300" dirty="0"/>
              <a:t>47</a:t>
            </a:r>
            <a:r>
              <a:rPr kumimoji="1" lang="ja-JP" altLang="en-US" sz="2300" dirty="0"/>
              <a:t>条の</a:t>
            </a:r>
            <a:r>
              <a:rPr kumimoji="1" lang="en-US" altLang="ja-JP" sz="2300" dirty="0"/>
              <a:t>4</a:t>
            </a:r>
            <a:r>
              <a:rPr kumimoji="1" lang="ja-JP" altLang="en-US" sz="2300" dirty="0"/>
              <a:t>の規定により、その指揮命令の下に労働させる派遣労働者を雇用する事業主とみなされ、法第</a:t>
            </a:r>
            <a:r>
              <a:rPr kumimoji="1" lang="en-US" altLang="ja-JP" sz="2300" dirty="0"/>
              <a:t>30</a:t>
            </a:r>
            <a:r>
              <a:rPr kumimoji="1" lang="ja-JP" altLang="en-US" sz="2300" dirty="0"/>
              <a:t>条の</a:t>
            </a:r>
            <a:r>
              <a:rPr kumimoji="1" lang="en-US" altLang="ja-JP" sz="2300" dirty="0"/>
              <a:t>2</a:t>
            </a:r>
            <a:r>
              <a:rPr kumimoji="1" lang="ja-JP" altLang="en-US" sz="2300" dirty="0"/>
              <a:t>第</a:t>
            </a:r>
            <a:r>
              <a:rPr kumimoji="1" lang="en-US" altLang="ja-JP" sz="2300" dirty="0"/>
              <a:t>1</a:t>
            </a:r>
            <a:r>
              <a:rPr kumimoji="1" lang="ja-JP" altLang="en-US" sz="2300" dirty="0"/>
              <a:t>項及び第</a:t>
            </a:r>
            <a:r>
              <a:rPr kumimoji="1" lang="en-US" altLang="ja-JP" sz="2300" dirty="0"/>
              <a:t>30</a:t>
            </a:r>
            <a:r>
              <a:rPr kumimoji="1" lang="ja-JP" altLang="en-US" sz="2300" dirty="0"/>
              <a:t>条の</a:t>
            </a:r>
            <a:r>
              <a:rPr kumimoji="1" lang="en-US" altLang="ja-JP" sz="2300" dirty="0"/>
              <a:t>3</a:t>
            </a:r>
            <a:r>
              <a:rPr kumimoji="1" lang="ja-JP" altLang="en-US" sz="2300" dirty="0"/>
              <a:t>第</a:t>
            </a:r>
            <a:r>
              <a:rPr kumimoji="1" lang="en-US" altLang="ja-JP" sz="2300" dirty="0"/>
              <a:t>2</a:t>
            </a:r>
            <a:r>
              <a:rPr kumimoji="1" lang="ja-JP" altLang="en-US" sz="2300" dirty="0"/>
              <a:t>項の規定が適用されることから</a:t>
            </a:r>
            <a:r>
              <a:rPr kumimoji="1" lang="ja-JP" altLang="en-US" sz="2300" u="sng" dirty="0">
                <a:solidFill>
                  <a:srgbClr val="FF0000"/>
                </a:solidFill>
              </a:rPr>
              <a:t>、労働者派遣の役務の提供を受ける者は、派遣労働者についてもその雇用する労働者と同様に、</a:t>
            </a:r>
            <a:r>
              <a:rPr kumimoji="1" lang="en-US" altLang="ja-JP" sz="2300" u="sng" dirty="0">
                <a:solidFill>
                  <a:srgbClr val="FF0000"/>
                </a:solidFill>
              </a:rPr>
              <a:t>3(1)</a:t>
            </a:r>
            <a:r>
              <a:rPr kumimoji="1" lang="ja-JP" altLang="en-US" sz="2300" u="sng" dirty="0">
                <a:solidFill>
                  <a:srgbClr val="FF0000"/>
                </a:solidFill>
              </a:rPr>
              <a:t>の配慮及び</a:t>
            </a:r>
            <a:r>
              <a:rPr kumimoji="1" lang="en-US" altLang="ja-JP" sz="2300" u="sng" dirty="0">
                <a:solidFill>
                  <a:srgbClr val="FF0000"/>
                </a:solidFill>
              </a:rPr>
              <a:t>4</a:t>
            </a:r>
            <a:r>
              <a:rPr kumimoji="1" lang="ja-JP" altLang="en-US" sz="2300" u="sng" dirty="0">
                <a:solidFill>
                  <a:srgbClr val="FF0000"/>
                </a:solidFill>
              </a:rPr>
              <a:t>の措置を講ずることが必要</a:t>
            </a:r>
            <a:r>
              <a:rPr kumimoji="1" lang="ja-JP" altLang="en-US" sz="2300" dirty="0"/>
              <a:t>である。なお、法第</a:t>
            </a:r>
            <a:r>
              <a:rPr kumimoji="1" lang="en-US" altLang="ja-JP" sz="2300" dirty="0"/>
              <a:t>30</a:t>
            </a:r>
            <a:r>
              <a:rPr kumimoji="1" lang="ja-JP" altLang="en-US" sz="2300" dirty="0"/>
              <a:t>条の</a:t>
            </a:r>
            <a:r>
              <a:rPr kumimoji="1" lang="en-US" altLang="ja-JP" sz="2300" dirty="0"/>
              <a:t>2</a:t>
            </a:r>
            <a:r>
              <a:rPr kumimoji="1" lang="ja-JP" altLang="en-US" sz="2300" dirty="0"/>
              <a:t>第</a:t>
            </a:r>
            <a:r>
              <a:rPr kumimoji="1" lang="en-US" altLang="ja-JP" sz="2300" dirty="0"/>
              <a:t>2</a:t>
            </a:r>
            <a:r>
              <a:rPr kumimoji="1" lang="ja-JP" altLang="en-US" sz="2300" dirty="0"/>
              <a:t>項、第</a:t>
            </a:r>
            <a:r>
              <a:rPr kumimoji="1" lang="en-US" altLang="ja-JP" sz="2300" dirty="0"/>
              <a:t>30</a:t>
            </a:r>
            <a:r>
              <a:rPr kumimoji="1" lang="ja-JP" altLang="en-US" sz="2300" dirty="0"/>
              <a:t>条の</a:t>
            </a:r>
            <a:r>
              <a:rPr kumimoji="1" lang="en-US" altLang="ja-JP" sz="2300" dirty="0"/>
              <a:t>5</a:t>
            </a:r>
            <a:r>
              <a:rPr kumimoji="1" lang="ja-JP" altLang="en-US" sz="2300" dirty="0"/>
              <a:t>第</a:t>
            </a:r>
            <a:r>
              <a:rPr kumimoji="1" lang="en-US" altLang="ja-JP" sz="2300" dirty="0"/>
              <a:t>2</a:t>
            </a:r>
            <a:r>
              <a:rPr kumimoji="1" lang="ja-JP" altLang="en-US" sz="2300" dirty="0"/>
              <a:t>項及び第</a:t>
            </a:r>
            <a:r>
              <a:rPr kumimoji="1" lang="en-US" altLang="ja-JP" sz="2300" dirty="0"/>
              <a:t>30</a:t>
            </a:r>
            <a:r>
              <a:rPr kumimoji="1" lang="ja-JP" altLang="en-US" sz="2300" dirty="0"/>
              <a:t>条の</a:t>
            </a:r>
            <a:r>
              <a:rPr kumimoji="1" lang="en-US" altLang="ja-JP" sz="2300" dirty="0"/>
              <a:t>6</a:t>
            </a:r>
            <a:r>
              <a:rPr kumimoji="1" lang="ja-JP" altLang="en-US" sz="2300" dirty="0"/>
              <a:t>第</a:t>
            </a:r>
            <a:r>
              <a:rPr kumimoji="1" lang="en-US" altLang="ja-JP" sz="2300" dirty="0"/>
              <a:t>2</a:t>
            </a:r>
            <a:r>
              <a:rPr kumimoji="1" lang="ja-JP" altLang="en-US" sz="2300" dirty="0"/>
              <a:t>項の</a:t>
            </a:r>
            <a:r>
              <a:rPr kumimoji="1" lang="ja-JP" altLang="en-US" sz="2300" u="sng" dirty="0">
                <a:solidFill>
                  <a:srgbClr val="FF0000"/>
                </a:solidFill>
              </a:rPr>
              <a:t>労働者に対する不利益な取扱いの禁止については、派遣労働者も対象に含まれる</a:t>
            </a:r>
            <a:r>
              <a:rPr kumimoji="1" lang="ja-JP" altLang="en-US" sz="2300" dirty="0"/>
              <a:t>ものであり、</a:t>
            </a:r>
            <a:r>
              <a:rPr kumimoji="1" lang="ja-JP" altLang="en-US" sz="2300" u="sng" dirty="0">
                <a:solidFill>
                  <a:srgbClr val="FF0000"/>
                </a:solidFill>
              </a:rPr>
              <a:t>派遣元事業主のみならず、労働者派遣の役務の提供を受ける者もまた、当該者に派遣労働者が職場におけるパワーハラスメントの相談を行ったこと等を理由として、当該派遣労働者に係る労働者派遣の役務の提供を拒む等、当該派遣労働者に対する不利益な取扱いを行ってはならない</a:t>
            </a:r>
            <a:r>
              <a:rPr kumimoji="1" lang="ja-JP" altLang="en-US" sz="2300" dirty="0"/>
              <a:t>。</a:t>
            </a:r>
          </a:p>
        </p:txBody>
      </p:sp>
      <p:sp>
        <p:nvSpPr>
          <p:cNvPr id="3" name="タイトル 2">
            <a:extLst>
              <a:ext uri="{FF2B5EF4-FFF2-40B4-BE49-F238E27FC236}">
                <a16:creationId xmlns:a16="http://schemas.microsoft.com/office/drawing/2014/main" id="{F69FE899-E65F-4930-A138-65A4CA34652E}"/>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職場におけるパワーハラスメントの内容</a:t>
            </a:r>
          </a:p>
        </p:txBody>
      </p:sp>
      <p:sp>
        <p:nvSpPr>
          <p:cNvPr id="8" name="テキスト ボックス 7">
            <a:extLst>
              <a:ext uri="{FF2B5EF4-FFF2-40B4-BE49-F238E27FC236}">
                <a16:creationId xmlns:a16="http://schemas.microsoft.com/office/drawing/2014/main" id="{831F0BF9-4B1A-4F13-9B0C-BFDF7FA4AF0A}"/>
              </a:ext>
            </a:extLst>
          </p:cNvPr>
          <p:cNvSpPr txBox="1"/>
          <p:nvPr/>
        </p:nvSpPr>
        <p:spPr>
          <a:xfrm>
            <a:off x="7201581" y="6542025"/>
            <a:ext cx="1683474"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kumimoji="1" lang="en-US" altLang="ja-JP" sz="1400" dirty="0">
                <a:solidFill>
                  <a:schemeClr val="accent5">
                    <a:lumMod val="50000"/>
                  </a:schemeClr>
                </a:solidFill>
                <a:latin typeface="+mn-ea"/>
                <a:ea typeface="+mn-ea"/>
                <a:cs typeface="Verdana" pitchFamily="34" charset="0"/>
              </a:rPr>
              <a:t>3</a:t>
            </a:r>
            <a:r>
              <a:rPr kumimoji="1" lang="ja-JP" altLang="en-US" sz="1400" dirty="0">
                <a:solidFill>
                  <a:schemeClr val="accent5">
                    <a:lumMod val="50000"/>
                  </a:schemeClr>
                </a:solidFill>
                <a:latin typeface="+mn-ea"/>
                <a:ea typeface="+mn-ea"/>
                <a:cs typeface="Verdana" pitchFamily="34" charset="0"/>
              </a:rPr>
              <a:t>）</a:t>
            </a:r>
          </a:p>
        </p:txBody>
      </p:sp>
    </p:spTree>
    <p:extLst>
      <p:ext uri="{BB962C8B-B14F-4D97-AF65-F5344CB8AC3E}">
        <p14:creationId xmlns:p14="http://schemas.microsoft.com/office/powerpoint/2010/main" val="201332911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83BC1D-83DF-4B11-8F96-174395DC4D3A}"/>
              </a:ext>
            </a:extLst>
          </p:cNvPr>
          <p:cNvSpPr>
            <a:spLocks noGrp="1"/>
          </p:cNvSpPr>
          <p:nvPr>
            <p:ph sz="quarter" idx="4294967295"/>
          </p:nvPr>
        </p:nvSpPr>
        <p:spPr>
          <a:xfrm>
            <a:off x="35496" y="646552"/>
            <a:ext cx="9073008" cy="5950800"/>
          </a:xfrm>
          <a:prstGeom prst="rect">
            <a:avLst/>
          </a:prstGeom>
        </p:spPr>
        <p:txBody>
          <a:bodyPr/>
          <a:lstStyle/>
          <a:p>
            <a:pPr marL="288000" indent="-457200"/>
            <a:r>
              <a:rPr kumimoji="1" lang="en-US" altLang="ja-JP" dirty="0"/>
              <a:t>(</a:t>
            </a:r>
            <a:r>
              <a:rPr kumimoji="1" lang="ja-JP" altLang="en-US" dirty="0"/>
              <a:t>４</a:t>
            </a:r>
            <a:r>
              <a:rPr kumimoji="1" lang="en-US" altLang="ja-JP" dirty="0"/>
              <a:t>) </a:t>
            </a:r>
            <a:r>
              <a:rPr kumimoji="1" lang="ja-JP" altLang="en-US" dirty="0"/>
              <a:t>「優越的な関係を背景とした」言動とは、当該事業主の業務を遂行するに当たって、当該言動を受ける労働者が当該言動の行為者とされる者（以下「行為者」という。）に対して</a:t>
            </a:r>
            <a:r>
              <a:rPr kumimoji="1" lang="ja-JP" altLang="en-US" u="sng" dirty="0">
                <a:solidFill>
                  <a:srgbClr val="FF0000"/>
                </a:solidFill>
              </a:rPr>
              <a:t>抵抗又は拒絶することができない蓋然性が高い</a:t>
            </a:r>
            <a:r>
              <a:rPr lang="ja-JP" altLang="en-US" u="sng" dirty="0">
                <a:solidFill>
                  <a:srgbClr val="FF0000"/>
                </a:solidFill>
              </a:rPr>
              <a:t>関係を背景として行われるもの</a:t>
            </a:r>
            <a:r>
              <a:rPr lang="ja-JP" altLang="en-US" dirty="0"/>
              <a:t>を指し、例えば、以下のもの等が含まれる。</a:t>
            </a:r>
            <a:endParaRPr lang="en-US" altLang="ja-JP" dirty="0"/>
          </a:p>
          <a:p>
            <a:pPr marL="576000" indent="-457200"/>
            <a:r>
              <a:rPr lang="ja-JP" altLang="en-US" dirty="0"/>
              <a:t>  ・ 職務上の</a:t>
            </a:r>
            <a:r>
              <a:rPr lang="ja-JP" altLang="en-US" u="sng" dirty="0">
                <a:solidFill>
                  <a:srgbClr val="FF0000"/>
                </a:solidFill>
              </a:rPr>
              <a:t>地位が上位の者による言動</a:t>
            </a:r>
          </a:p>
          <a:p>
            <a:pPr marL="576000" indent="-457200"/>
            <a:r>
              <a:rPr lang="ja-JP" altLang="en-US" dirty="0"/>
              <a:t>  ・ </a:t>
            </a:r>
            <a:r>
              <a:rPr lang="ja-JP" altLang="en-US" u="sng" dirty="0">
                <a:solidFill>
                  <a:srgbClr val="FF0000"/>
                </a:solidFill>
              </a:rPr>
              <a:t>同僚又は部下による言動</a:t>
            </a:r>
            <a:r>
              <a:rPr lang="ja-JP" altLang="en-US" dirty="0"/>
              <a:t>で、当該言動を行う者が業務上必要な知識や豊富な経験を有しており、当該者の協力を得なければ業務の円滑な遂行を行う</a:t>
            </a:r>
            <a:r>
              <a:rPr kumimoji="1" lang="ja-JP" altLang="en-US" dirty="0"/>
              <a:t>ことが困難であるもの</a:t>
            </a:r>
            <a:endParaRPr lang="en-US" altLang="ja-JP" dirty="0"/>
          </a:p>
          <a:p>
            <a:pPr marL="576000" indent="-457200"/>
            <a:r>
              <a:rPr kumimoji="1" lang="ja-JP" altLang="en-US" dirty="0"/>
              <a:t>  ・ </a:t>
            </a:r>
            <a:r>
              <a:rPr kumimoji="1" lang="ja-JP" altLang="en-US" u="sng" dirty="0">
                <a:solidFill>
                  <a:srgbClr val="FF0000"/>
                </a:solidFill>
              </a:rPr>
              <a:t>同僚又は部下からの集団による行為</a:t>
            </a:r>
            <a:r>
              <a:rPr kumimoji="1" lang="ja-JP" altLang="en-US" dirty="0"/>
              <a:t>で、これに抵抗又は拒絶することが困難であるもの</a:t>
            </a:r>
          </a:p>
        </p:txBody>
      </p:sp>
      <p:sp>
        <p:nvSpPr>
          <p:cNvPr id="3" name="タイトル 2">
            <a:extLst>
              <a:ext uri="{FF2B5EF4-FFF2-40B4-BE49-F238E27FC236}">
                <a16:creationId xmlns:a16="http://schemas.microsoft.com/office/drawing/2014/main" id="{F69FE899-E65F-4930-A138-65A4CA34652E}"/>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職場におけるパワーハラスメントの内容</a:t>
            </a:r>
          </a:p>
        </p:txBody>
      </p:sp>
      <p:sp>
        <p:nvSpPr>
          <p:cNvPr id="4" name="テキスト ボックス 3">
            <a:extLst>
              <a:ext uri="{FF2B5EF4-FFF2-40B4-BE49-F238E27FC236}">
                <a16:creationId xmlns:a16="http://schemas.microsoft.com/office/drawing/2014/main" id="{A1A3C59C-BBBE-425F-BFAE-0AB9AC3031F3}"/>
              </a:ext>
            </a:extLst>
          </p:cNvPr>
          <p:cNvSpPr txBox="1"/>
          <p:nvPr/>
        </p:nvSpPr>
        <p:spPr>
          <a:xfrm>
            <a:off x="7201581" y="6542025"/>
            <a:ext cx="1683474"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4</a:t>
            </a:r>
            <a:r>
              <a:rPr kumimoji="1" lang="ja-JP" altLang="en-US" sz="1400" dirty="0">
                <a:solidFill>
                  <a:schemeClr val="accent5">
                    <a:lumMod val="50000"/>
                  </a:schemeClr>
                </a:solidFill>
                <a:latin typeface="+mn-ea"/>
                <a:ea typeface="+mn-ea"/>
                <a:cs typeface="Verdana" pitchFamily="34" charset="0"/>
              </a:rPr>
              <a:t>）</a:t>
            </a:r>
          </a:p>
        </p:txBody>
      </p:sp>
    </p:spTree>
    <p:extLst>
      <p:ext uri="{BB962C8B-B14F-4D97-AF65-F5344CB8AC3E}">
        <p14:creationId xmlns:p14="http://schemas.microsoft.com/office/powerpoint/2010/main" val="30369489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83BC1D-83DF-4B11-8F96-174395DC4D3A}"/>
              </a:ext>
            </a:extLst>
          </p:cNvPr>
          <p:cNvSpPr>
            <a:spLocks noGrp="1"/>
          </p:cNvSpPr>
          <p:nvPr>
            <p:ph sz="quarter" idx="4294967295"/>
          </p:nvPr>
        </p:nvSpPr>
        <p:spPr>
          <a:xfrm>
            <a:off x="35496" y="646552"/>
            <a:ext cx="9073008" cy="4870680"/>
          </a:xfrm>
          <a:prstGeom prst="rect">
            <a:avLst/>
          </a:prstGeom>
        </p:spPr>
        <p:txBody>
          <a:bodyPr/>
          <a:lstStyle/>
          <a:p>
            <a:pPr marL="288000" indent="-457200"/>
            <a:r>
              <a:rPr kumimoji="1" lang="en-US" altLang="ja-JP" sz="2000" dirty="0"/>
              <a:t>(</a:t>
            </a:r>
            <a:r>
              <a:rPr kumimoji="1" lang="ja-JP" altLang="en-US" sz="2000" dirty="0"/>
              <a:t>５</a:t>
            </a:r>
            <a:r>
              <a:rPr kumimoji="1" lang="en-US" altLang="ja-JP" sz="2000" dirty="0"/>
              <a:t>) </a:t>
            </a:r>
            <a:r>
              <a:rPr kumimoji="1" lang="ja-JP" altLang="en-US" sz="2000" dirty="0"/>
              <a:t>「業務上必要かつ相当な範囲を超えた」言動とは、社会通念に照らし、当該言動が明らかに当該事業主の業務上必要性がない、又はその態様が相当でないものを指し、例えば、以下のもの等が含まれる</a:t>
            </a:r>
            <a:r>
              <a:rPr lang="ja-JP" altLang="en-US" sz="2000" dirty="0"/>
              <a:t>。</a:t>
            </a:r>
            <a:endParaRPr lang="en-US" altLang="ja-JP" sz="2000" dirty="0"/>
          </a:p>
          <a:p>
            <a:pPr marL="576000" indent="-457200"/>
            <a:r>
              <a:rPr lang="ja-JP" altLang="en-US" sz="2000" dirty="0"/>
              <a:t>  </a:t>
            </a:r>
            <a:r>
              <a:rPr lang="ja-JP" altLang="en-US" sz="2000" dirty="0">
                <a:solidFill>
                  <a:srgbClr val="FF0000"/>
                </a:solidFill>
              </a:rPr>
              <a:t>・	</a:t>
            </a:r>
            <a:r>
              <a:rPr lang="ja-JP" altLang="en-US" sz="2000" u="sng" dirty="0">
                <a:solidFill>
                  <a:srgbClr val="FF0000"/>
                </a:solidFill>
              </a:rPr>
              <a:t>業務上明らかに必要性のない言動</a:t>
            </a:r>
          </a:p>
          <a:p>
            <a:pPr marL="576000" indent="-457200"/>
            <a:r>
              <a:rPr lang="ja-JP" altLang="en-US" sz="2000" dirty="0">
                <a:solidFill>
                  <a:srgbClr val="FF0000"/>
                </a:solidFill>
              </a:rPr>
              <a:t>  ・  </a:t>
            </a:r>
            <a:r>
              <a:rPr lang="ja-JP" altLang="en-US" sz="2000" u="sng" dirty="0">
                <a:solidFill>
                  <a:srgbClr val="FF0000"/>
                </a:solidFill>
              </a:rPr>
              <a:t>業務の目的を大きく逸脱した言動</a:t>
            </a:r>
            <a:endParaRPr lang="en-US" altLang="ja-JP" sz="2000" u="sng" dirty="0">
              <a:solidFill>
                <a:srgbClr val="FF0000"/>
              </a:solidFill>
            </a:endParaRPr>
          </a:p>
          <a:p>
            <a:pPr marL="576000" indent="-457200"/>
            <a:r>
              <a:rPr lang="ja-JP" altLang="en-US" sz="2000" dirty="0">
                <a:solidFill>
                  <a:srgbClr val="FF0000"/>
                </a:solidFill>
              </a:rPr>
              <a:t>　・	</a:t>
            </a:r>
            <a:r>
              <a:rPr lang="ja-JP" altLang="en-US" sz="2000" u="sng" dirty="0">
                <a:solidFill>
                  <a:srgbClr val="FF0000"/>
                </a:solidFill>
              </a:rPr>
              <a:t>業務を遂行するための手段として不適当な言動</a:t>
            </a:r>
            <a:endParaRPr lang="en-US" altLang="ja-JP" sz="2000" u="sng" dirty="0">
              <a:solidFill>
                <a:srgbClr val="FF0000"/>
              </a:solidFill>
            </a:endParaRPr>
          </a:p>
          <a:p>
            <a:pPr marL="576000" indent="-457200"/>
            <a:r>
              <a:rPr kumimoji="1" lang="ja-JP" altLang="en-US" sz="2000" dirty="0">
                <a:solidFill>
                  <a:srgbClr val="FF0000"/>
                </a:solidFill>
              </a:rPr>
              <a:t>  ・ </a:t>
            </a:r>
            <a:r>
              <a:rPr kumimoji="1" lang="ja-JP" altLang="en-US" sz="2000" u="sng" dirty="0">
                <a:solidFill>
                  <a:srgbClr val="FF0000"/>
                </a:solidFill>
              </a:rPr>
              <a:t>当該行為の回数、行為者の数等、その態様や手段が社会通念に照らして許容される範囲を超える言動</a:t>
            </a:r>
            <a:endParaRPr kumimoji="1" lang="en-US" altLang="ja-JP" sz="2000" u="sng" dirty="0">
              <a:solidFill>
                <a:srgbClr val="FF0000"/>
              </a:solidFill>
            </a:endParaRPr>
          </a:p>
          <a:p>
            <a:pPr marL="288000" indent="-457200"/>
            <a:r>
              <a:rPr lang="en-US" altLang="ja-JP" sz="2000" dirty="0"/>
              <a:t>      </a:t>
            </a:r>
            <a:r>
              <a:rPr kumimoji="1" lang="ja-JP" altLang="en-US" sz="2000" dirty="0"/>
              <a:t>この判断に当たっては、様々な要素（当該言動の目的、当該言動を受けた労働者の問題行動の有無や内容・程度を含む当該言動が行われた経緯や状況、業種・業態、業務の内容・性質、当該言動の態様・頻度・継続性、労働者の属性や心身の状況、行為者との関係性等）を総合的に考慮することが適当である。また、その際には、</a:t>
            </a:r>
            <a:r>
              <a:rPr kumimoji="1" lang="ja-JP" altLang="en-US" sz="2000" u="sng" dirty="0">
                <a:solidFill>
                  <a:srgbClr val="FF0000"/>
                </a:solidFill>
              </a:rPr>
              <a:t>個別の事案における労働者の行動が問題となる場合は、その内容・程度とそれに対する指導の態様等の相対的な関係性が重要な要素となる</a:t>
            </a:r>
            <a:r>
              <a:rPr kumimoji="1" lang="ja-JP" altLang="en-US" sz="2000" dirty="0"/>
              <a:t>ことについても留意が必要である。</a:t>
            </a:r>
          </a:p>
        </p:txBody>
      </p:sp>
      <p:sp>
        <p:nvSpPr>
          <p:cNvPr id="3" name="タイトル 2">
            <a:extLst>
              <a:ext uri="{FF2B5EF4-FFF2-40B4-BE49-F238E27FC236}">
                <a16:creationId xmlns:a16="http://schemas.microsoft.com/office/drawing/2014/main" id="{F69FE899-E65F-4930-A138-65A4CA34652E}"/>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職場におけるパワーハラスメントの内容</a:t>
            </a:r>
          </a:p>
        </p:txBody>
      </p:sp>
      <p:sp>
        <p:nvSpPr>
          <p:cNvPr id="4" name="テキスト ボックス 3">
            <a:extLst>
              <a:ext uri="{FF2B5EF4-FFF2-40B4-BE49-F238E27FC236}">
                <a16:creationId xmlns:a16="http://schemas.microsoft.com/office/drawing/2014/main" id="{1115D0D2-7B9D-4EB1-888A-B69A333E4CEC}"/>
              </a:ext>
            </a:extLst>
          </p:cNvPr>
          <p:cNvSpPr txBox="1"/>
          <p:nvPr/>
        </p:nvSpPr>
        <p:spPr>
          <a:xfrm>
            <a:off x="7201581" y="6542025"/>
            <a:ext cx="1683474"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5</a:t>
            </a:r>
            <a:r>
              <a:rPr kumimoji="1" lang="ja-JP" altLang="en-US" sz="1400" dirty="0">
                <a:solidFill>
                  <a:schemeClr val="accent5">
                    <a:lumMod val="50000"/>
                  </a:schemeClr>
                </a:solidFill>
                <a:latin typeface="+mn-ea"/>
                <a:ea typeface="+mn-ea"/>
                <a:cs typeface="Verdana" pitchFamily="34" charset="0"/>
              </a:rPr>
              <a:t>）</a:t>
            </a:r>
          </a:p>
        </p:txBody>
      </p:sp>
      <p:sp>
        <p:nvSpPr>
          <p:cNvPr id="8" name="吹き出し: 線 7">
            <a:extLst>
              <a:ext uri="{FF2B5EF4-FFF2-40B4-BE49-F238E27FC236}">
                <a16:creationId xmlns:a16="http://schemas.microsoft.com/office/drawing/2014/main" id="{071CEF30-0794-457E-B388-64C1D8B86CC7}"/>
              </a:ext>
            </a:extLst>
          </p:cNvPr>
          <p:cNvSpPr/>
          <p:nvPr/>
        </p:nvSpPr>
        <p:spPr bwMode="auto">
          <a:xfrm>
            <a:off x="611560" y="5586598"/>
            <a:ext cx="6840760" cy="955427"/>
          </a:xfrm>
          <a:prstGeom prst="borderCallout1">
            <a:avLst>
              <a:gd name="adj1" fmla="val -8926"/>
              <a:gd name="adj2" fmla="val 30606"/>
              <a:gd name="adj3" fmla="val -41223"/>
              <a:gd name="adj4" fmla="val 41291"/>
            </a:avLst>
          </a:prstGeom>
          <a:noFill/>
          <a:ln w="44450" cap="flat" cmpd="sng" algn="ctr">
            <a:solidFill>
              <a:schemeClr val="accent5">
                <a:lumMod val="50000"/>
              </a:schemeClr>
            </a:solidFill>
            <a:prstDash val="solid"/>
            <a:round/>
            <a:headEnd type="none" w="med" len="med"/>
            <a:tailEnd type="none"/>
          </a:ln>
          <a:effectLst/>
        </p:spPr>
        <p:txBody>
          <a:bodyPr rtlCol="0" anchor="ctr"/>
          <a:lstStyle/>
          <a:p>
            <a:pPr algn="l"/>
            <a:r>
              <a:rPr lang="ja-JP" altLang="en-US" sz="1600" b="0" i="0" u="none" strike="noStrike" baseline="0" dirty="0">
                <a:solidFill>
                  <a:schemeClr val="accent5">
                    <a:lumMod val="50000"/>
                  </a:schemeClr>
                </a:solidFill>
                <a:latin typeface="ＭＳ明朝"/>
              </a:rPr>
              <a:t>労働者に問題行動があった場合であっても、</a:t>
            </a:r>
            <a:r>
              <a:rPr lang="ja-JP" altLang="en-US" sz="1600" b="0" i="0" u="sng" strike="noStrike" baseline="0" dirty="0">
                <a:solidFill>
                  <a:srgbClr val="FF0000"/>
                </a:solidFill>
                <a:latin typeface="ＭＳ明朝"/>
              </a:rPr>
              <a:t>人格を否定するような言動など業務上必要かつ相当な範囲を超えた言動</a:t>
            </a:r>
            <a:r>
              <a:rPr lang="ja-JP" altLang="en-US" sz="1600" b="0" i="0" u="none" strike="noStrike" baseline="0" dirty="0">
                <a:solidFill>
                  <a:schemeClr val="accent5">
                    <a:lumMod val="50000"/>
                  </a:schemeClr>
                </a:solidFill>
                <a:latin typeface="ＭＳ明朝"/>
              </a:rPr>
              <a:t>がなされれば、当然職場におけるパワーハラスメントに当たり得ること（</a:t>
            </a:r>
            <a:r>
              <a:rPr lang="zh-CN" altLang="en-US" sz="1600" b="0" i="0" u="none" strike="noStrike" baseline="0" dirty="0">
                <a:solidFill>
                  <a:schemeClr val="accent5">
                    <a:lumMod val="50000"/>
                  </a:schemeClr>
                </a:solidFill>
                <a:latin typeface="ＭＳ明朝"/>
              </a:rPr>
              <a:t>令和</a:t>
            </a:r>
            <a:r>
              <a:rPr lang="en-US" altLang="zh-CN" sz="1600" b="0" i="0" u="none" strike="noStrike" baseline="0" dirty="0">
                <a:solidFill>
                  <a:schemeClr val="accent5">
                    <a:lumMod val="50000"/>
                  </a:schemeClr>
                </a:solidFill>
                <a:latin typeface="ＭＳ明朝"/>
              </a:rPr>
              <a:t>2.2.10</a:t>
            </a:r>
            <a:r>
              <a:rPr lang="zh-CN" altLang="en-US" sz="1600" b="0" i="0" u="none" strike="noStrike" baseline="0" dirty="0">
                <a:solidFill>
                  <a:schemeClr val="accent5">
                    <a:lumMod val="50000"/>
                  </a:schemeClr>
                </a:solidFill>
                <a:latin typeface="ＭＳ明朝"/>
              </a:rPr>
              <a:t>雇均発</a:t>
            </a:r>
            <a:r>
              <a:rPr lang="en-US" altLang="zh-CN" sz="1600" b="0" i="0" u="none" strike="noStrike" baseline="0" dirty="0">
                <a:solidFill>
                  <a:schemeClr val="accent5">
                    <a:lumMod val="50000"/>
                  </a:schemeClr>
                </a:solidFill>
                <a:latin typeface="ＭＳ明朝"/>
              </a:rPr>
              <a:t>0210</a:t>
            </a:r>
            <a:r>
              <a:rPr lang="zh-CN" altLang="en-US" sz="1600" b="0" i="0" u="none" strike="noStrike" baseline="0" dirty="0">
                <a:solidFill>
                  <a:schemeClr val="accent5">
                    <a:lumMod val="50000"/>
                  </a:schemeClr>
                </a:solidFill>
                <a:latin typeface="ＭＳ明朝"/>
              </a:rPr>
              <a:t>第</a:t>
            </a:r>
            <a:r>
              <a:rPr lang="en-US" altLang="zh-CN" sz="1600" b="0" i="0" u="none" strike="noStrike" baseline="0" dirty="0">
                <a:solidFill>
                  <a:schemeClr val="accent5">
                    <a:lumMod val="50000"/>
                  </a:schemeClr>
                </a:solidFill>
                <a:latin typeface="ＭＳ明朝"/>
              </a:rPr>
              <a:t>1</a:t>
            </a:r>
            <a:r>
              <a:rPr lang="zh-CN" altLang="en-US" sz="1600" b="0" i="0" u="none" strike="noStrike" baseline="0" dirty="0">
                <a:solidFill>
                  <a:schemeClr val="accent5">
                    <a:lumMod val="50000"/>
                  </a:schemeClr>
                </a:solidFill>
                <a:latin typeface="ＭＳ明朝"/>
              </a:rPr>
              <a:t>号</a:t>
            </a:r>
            <a:r>
              <a:rPr lang="ja-JP" altLang="en-US" sz="1600" b="0" i="0" u="none" strike="noStrike" baseline="0" dirty="0">
                <a:solidFill>
                  <a:schemeClr val="accent5">
                    <a:lumMod val="50000"/>
                  </a:schemeClr>
                </a:solidFill>
                <a:latin typeface="ＭＳ明朝"/>
              </a:rPr>
              <a:t>）。</a:t>
            </a:r>
            <a:endParaRPr kumimoji="1" lang="ja-JP" altLang="en-US" sz="1600" dirty="0">
              <a:solidFill>
                <a:schemeClr val="accent5">
                  <a:lumMod val="50000"/>
                </a:schemeClr>
              </a:solidFill>
            </a:endParaRPr>
          </a:p>
        </p:txBody>
      </p:sp>
    </p:spTree>
    <p:extLst>
      <p:ext uri="{BB962C8B-B14F-4D97-AF65-F5344CB8AC3E}">
        <p14:creationId xmlns:p14="http://schemas.microsoft.com/office/powerpoint/2010/main" val="214479111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83BC1D-83DF-4B11-8F96-174395DC4D3A}"/>
              </a:ext>
            </a:extLst>
          </p:cNvPr>
          <p:cNvSpPr>
            <a:spLocks noGrp="1"/>
          </p:cNvSpPr>
          <p:nvPr>
            <p:ph sz="quarter" idx="4294967295"/>
          </p:nvPr>
        </p:nvSpPr>
        <p:spPr>
          <a:xfrm>
            <a:off x="35496" y="646552"/>
            <a:ext cx="9073008" cy="5950800"/>
          </a:xfrm>
          <a:prstGeom prst="rect">
            <a:avLst/>
          </a:prstGeom>
        </p:spPr>
        <p:txBody>
          <a:bodyPr/>
          <a:lstStyle/>
          <a:p>
            <a:pPr marL="288000" indent="-457200"/>
            <a:r>
              <a:rPr kumimoji="1" lang="en-US" altLang="ja-JP" dirty="0"/>
              <a:t>(</a:t>
            </a:r>
            <a:r>
              <a:rPr kumimoji="1" lang="ja-JP" altLang="en-US" dirty="0"/>
              <a:t>６</a:t>
            </a:r>
            <a:r>
              <a:rPr kumimoji="1" lang="en-US" altLang="ja-JP" dirty="0"/>
              <a:t>) </a:t>
            </a:r>
            <a:r>
              <a:rPr kumimoji="1" lang="ja-JP" altLang="en-US" dirty="0"/>
              <a:t>「労働者の就業環境が害される」とは、当該言動により労働者が身体的又は精神的に苦痛を与えられ、</a:t>
            </a:r>
            <a:r>
              <a:rPr kumimoji="1" lang="ja-JP" altLang="en-US" u="sng" dirty="0">
                <a:solidFill>
                  <a:srgbClr val="FF0000"/>
                </a:solidFill>
              </a:rPr>
              <a:t>労働者の就業環境が不快なものとなったため、能力の発揮に重大な悪影響が生じる等当</a:t>
            </a:r>
            <a:r>
              <a:rPr lang="ja-JP" altLang="en-US" u="sng" dirty="0">
                <a:solidFill>
                  <a:srgbClr val="FF0000"/>
                </a:solidFill>
              </a:rPr>
              <a:t>該労働者が就業する上で看過できない程度の支障が生じること</a:t>
            </a:r>
            <a:r>
              <a:rPr lang="ja-JP" altLang="en-US" dirty="0"/>
              <a:t>を指す。この判断に当たっては、「</a:t>
            </a:r>
            <a:r>
              <a:rPr lang="ja-JP" altLang="en-US" u="sng" dirty="0">
                <a:solidFill>
                  <a:srgbClr val="FF0000"/>
                </a:solidFill>
              </a:rPr>
              <a:t>平均的な労働者の感じ方</a:t>
            </a:r>
            <a:r>
              <a:rPr lang="ja-JP" altLang="en-US" dirty="0"/>
              <a:t>」、すなわち、同様の状況で当該言動を受けた場合に、社会一般の労働者が、就業する上で看過できない程度の支障が生じたと感じるような言動であるかどうかを基準とすることが適当である。</a:t>
            </a:r>
            <a:endParaRPr kumimoji="1" lang="ja-JP" altLang="en-US" dirty="0"/>
          </a:p>
        </p:txBody>
      </p:sp>
      <p:sp>
        <p:nvSpPr>
          <p:cNvPr id="3" name="タイトル 2">
            <a:extLst>
              <a:ext uri="{FF2B5EF4-FFF2-40B4-BE49-F238E27FC236}">
                <a16:creationId xmlns:a16="http://schemas.microsoft.com/office/drawing/2014/main" id="{F69FE899-E65F-4930-A138-65A4CA34652E}"/>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職場におけるパワーハラスメントの内容</a:t>
            </a:r>
          </a:p>
        </p:txBody>
      </p:sp>
      <p:sp>
        <p:nvSpPr>
          <p:cNvPr id="4" name="テキスト ボックス 3">
            <a:extLst>
              <a:ext uri="{FF2B5EF4-FFF2-40B4-BE49-F238E27FC236}">
                <a16:creationId xmlns:a16="http://schemas.microsoft.com/office/drawing/2014/main" id="{C76C871F-AAFB-4F42-8316-7BA204FF76AA}"/>
              </a:ext>
            </a:extLst>
          </p:cNvPr>
          <p:cNvSpPr txBox="1"/>
          <p:nvPr/>
        </p:nvSpPr>
        <p:spPr>
          <a:xfrm>
            <a:off x="7201581" y="6542025"/>
            <a:ext cx="1683474"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6</a:t>
            </a:r>
            <a:r>
              <a:rPr kumimoji="1" lang="ja-JP" altLang="en-US" sz="1400" dirty="0">
                <a:solidFill>
                  <a:schemeClr val="accent5">
                    <a:lumMod val="50000"/>
                  </a:schemeClr>
                </a:solidFill>
                <a:latin typeface="+mn-ea"/>
                <a:ea typeface="+mn-ea"/>
                <a:cs typeface="Verdana" pitchFamily="34" charset="0"/>
              </a:rPr>
              <a:t>）</a:t>
            </a:r>
          </a:p>
        </p:txBody>
      </p:sp>
      <p:sp>
        <p:nvSpPr>
          <p:cNvPr id="7" name="吹き出し: 線 6">
            <a:extLst>
              <a:ext uri="{FF2B5EF4-FFF2-40B4-BE49-F238E27FC236}">
                <a16:creationId xmlns:a16="http://schemas.microsoft.com/office/drawing/2014/main" id="{1FA222A5-FE5B-444D-A29D-13CD398509E2}"/>
              </a:ext>
            </a:extLst>
          </p:cNvPr>
          <p:cNvSpPr/>
          <p:nvPr/>
        </p:nvSpPr>
        <p:spPr bwMode="auto">
          <a:xfrm>
            <a:off x="467544" y="4005064"/>
            <a:ext cx="6840760" cy="1656184"/>
          </a:xfrm>
          <a:prstGeom prst="borderCallout1">
            <a:avLst>
              <a:gd name="adj1" fmla="val -8926"/>
              <a:gd name="adj2" fmla="val 30606"/>
              <a:gd name="adj3" fmla="val -89076"/>
              <a:gd name="adj4" fmla="val 45611"/>
            </a:avLst>
          </a:prstGeom>
          <a:noFill/>
          <a:ln w="44450" cap="flat" cmpd="sng" algn="ctr">
            <a:solidFill>
              <a:schemeClr val="accent5">
                <a:lumMod val="50000"/>
              </a:schemeClr>
            </a:solidFill>
            <a:prstDash val="solid"/>
            <a:round/>
            <a:headEnd type="none" w="med" len="med"/>
            <a:tailEnd type="none"/>
          </a:ln>
          <a:effectLst/>
        </p:spPr>
        <p:txBody>
          <a:bodyPr rtlCol="0" anchor="ctr"/>
          <a:lstStyle/>
          <a:p>
            <a:pPr algn="l"/>
            <a:r>
              <a:rPr lang="ja-JP" altLang="en-US" sz="1600" b="0" i="0" u="none" strike="noStrike" baseline="0" dirty="0">
                <a:solidFill>
                  <a:schemeClr val="accent5">
                    <a:lumMod val="50000"/>
                  </a:schemeClr>
                </a:solidFill>
                <a:latin typeface="ＭＳ明朝"/>
              </a:rPr>
              <a:t>「平均的な労働者の感じ方」を基準とするとは、</a:t>
            </a:r>
            <a:r>
              <a:rPr lang="ja-JP" altLang="en-US" sz="1600" b="0" i="0" u="sng" strike="noStrike" baseline="0" dirty="0">
                <a:solidFill>
                  <a:srgbClr val="FF0000"/>
                </a:solidFill>
                <a:latin typeface="ＭＳ明朝"/>
              </a:rPr>
              <a:t>社会一般の労働者が、同様の状況で当該言動を受けた場合に、就業する上で看過できない程度の支障が生じたと感じるような言動であるかどうかを基準とするという意味</a:t>
            </a:r>
            <a:r>
              <a:rPr lang="ja-JP" altLang="en-US" sz="1600" b="0" i="0" u="none" strike="noStrike" baseline="0" dirty="0">
                <a:solidFill>
                  <a:schemeClr val="accent5">
                    <a:lumMod val="50000"/>
                  </a:schemeClr>
                </a:solidFill>
                <a:latin typeface="ＭＳ明朝"/>
              </a:rPr>
              <a:t>であること。なお、言動の頻度や継続性は考慮されるが、強い身体的又は精神的苦痛を与える態様の言動の場合には、</a:t>
            </a:r>
            <a:r>
              <a:rPr lang="en-US" altLang="ja-JP" sz="1600" b="0" i="0" u="sng" strike="noStrike" baseline="0" dirty="0">
                <a:solidFill>
                  <a:srgbClr val="FF0000"/>
                </a:solidFill>
                <a:latin typeface="ＭＳ明朝"/>
              </a:rPr>
              <a:t>1</a:t>
            </a:r>
            <a:r>
              <a:rPr lang="ja-JP" altLang="en-US" sz="1600" b="0" i="0" u="sng" strike="noStrike" baseline="0" dirty="0">
                <a:solidFill>
                  <a:srgbClr val="FF0000"/>
                </a:solidFill>
                <a:latin typeface="ＭＳ明朝"/>
              </a:rPr>
              <a:t>回でも就業環境を害する場合があり得る</a:t>
            </a:r>
            <a:r>
              <a:rPr lang="ja-JP" altLang="en-US" sz="1600" b="0" i="0" u="none" strike="noStrike" baseline="0" dirty="0">
                <a:solidFill>
                  <a:schemeClr val="accent5">
                    <a:lumMod val="50000"/>
                  </a:schemeClr>
                </a:solidFill>
                <a:latin typeface="ＭＳ明朝"/>
              </a:rPr>
              <a:t>ものであること（</a:t>
            </a:r>
            <a:r>
              <a:rPr lang="zh-CN" altLang="en-US" sz="1600" b="0" i="0" u="none" strike="noStrike" baseline="0" dirty="0">
                <a:solidFill>
                  <a:schemeClr val="accent5">
                    <a:lumMod val="50000"/>
                  </a:schemeClr>
                </a:solidFill>
                <a:latin typeface="ＭＳ明朝"/>
              </a:rPr>
              <a:t>令和</a:t>
            </a:r>
            <a:r>
              <a:rPr lang="en-US" altLang="zh-CN" sz="1600" b="0" i="0" u="none" strike="noStrike" baseline="0" dirty="0">
                <a:solidFill>
                  <a:schemeClr val="accent5">
                    <a:lumMod val="50000"/>
                  </a:schemeClr>
                </a:solidFill>
                <a:latin typeface="ＭＳ明朝"/>
              </a:rPr>
              <a:t>2.2.10</a:t>
            </a:r>
            <a:r>
              <a:rPr lang="zh-CN" altLang="en-US" sz="1600" b="0" i="0" u="none" strike="noStrike" baseline="0" dirty="0">
                <a:solidFill>
                  <a:schemeClr val="accent5">
                    <a:lumMod val="50000"/>
                  </a:schemeClr>
                </a:solidFill>
                <a:latin typeface="ＭＳ明朝"/>
              </a:rPr>
              <a:t>雇均発</a:t>
            </a:r>
            <a:r>
              <a:rPr lang="en-US" altLang="zh-CN" sz="1600" b="0" i="0" u="none" strike="noStrike" baseline="0" dirty="0">
                <a:solidFill>
                  <a:schemeClr val="accent5">
                    <a:lumMod val="50000"/>
                  </a:schemeClr>
                </a:solidFill>
                <a:latin typeface="ＭＳ明朝"/>
              </a:rPr>
              <a:t>0210</a:t>
            </a:r>
            <a:r>
              <a:rPr lang="zh-CN" altLang="en-US" sz="1600" b="0" i="0" u="none" strike="noStrike" baseline="0" dirty="0">
                <a:solidFill>
                  <a:schemeClr val="accent5">
                    <a:lumMod val="50000"/>
                  </a:schemeClr>
                </a:solidFill>
                <a:latin typeface="ＭＳ明朝"/>
              </a:rPr>
              <a:t>第</a:t>
            </a:r>
            <a:r>
              <a:rPr lang="en-US" altLang="zh-CN" sz="1600" b="0" i="0" u="none" strike="noStrike" baseline="0" dirty="0">
                <a:solidFill>
                  <a:schemeClr val="accent5">
                    <a:lumMod val="50000"/>
                  </a:schemeClr>
                </a:solidFill>
                <a:latin typeface="ＭＳ明朝"/>
              </a:rPr>
              <a:t>1</a:t>
            </a:r>
            <a:r>
              <a:rPr lang="zh-CN" altLang="en-US" sz="1600" b="0" i="0" u="none" strike="noStrike" baseline="0" dirty="0">
                <a:solidFill>
                  <a:schemeClr val="accent5">
                    <a:lumMod val="50000"/>
                  </a:schemeClr>
                </a:solidFill>
                <a:latin typeface="ＭＳ明朝"/>
              </a:rPr>
              <a:t>号</a:t>
            </a:r>
            <a:r>
              <a:rPr lang="ja-JP" altLang="en-US" sz="1600" b="0" i="0" u="none" strike="noStrike" baseline="0" dirty="0">
                <a:solidFill>
                  <a:schemeClr val="accent5">
                    <a:lumMod val="50000"/>
                  </a:schemeClr>
                </a:solidFill>
                <a:latin typeface="ＭＳ明朝"/>
              </a:rPr>
              <a:t>）。</a:t>
            </a:r>
            <a:endParaRPr kumimoji="1" lang="ja-JP" altLang="en-US" sz="1600" dirty="0">
              <a:solidFill>
                <a:schemeClr val="accent5">
                  <a:lumMod val="50000"/>
                </a:schemeClr>
              </a:solidFill>
            </a:endParaRPr>
          </a:p>
        </p:txBody>
      </p:sp>
    </p:spTree>
    <p:extLst>
      <p:ext uri="{BB962C8B-B14F-4D97-AF65-F5344CB8AC3E}">
        <p14:creationId xmlns:p14="http://schemas.microsoft.com/office/powerpoint/2010/main" val="297823832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83BC1D-83DF-4B11-8F96-174395DC4D3A}"/>
              </a:ext>
            </a:extLst>
          </p:cNvPr>
          <p:cNvSpPr>
            <a:spLocks noGrp="1"/>
          </p:cNvSpPr>
          <p:nvPr>
            <p:ph sz="quarter" idx="4294967295"/>
          </p:nvPr>
        </p:nvSpPr>
        <p:spPr>
          <a:xfrm>
            <a:off x="35496" y="646552"/>
            <a:ext cx="9073008" cy="5950800"/>
          </a:xfrm>
          <a:prstGeom prst="rect">
            <a:avLst/>
          </a:prstGeom>
        </p:spPr>
        <p:txBody>
          <a:bodyPr/>
          <a:lstStyle/>
          <a:p>
            <a:pPr marL="288000" indent="-457200"/>
            <a:r>
              <a:rPr kumimoji="1" lang="en-US" altLang="ja-JP" dirty="0"/>
              <a:t>(</a:t>
            </a:r>
            <a:r>
              <a:rPr kumimoji="1" lang="ja-JP" altLang="en-US" dirty="0"/>
              <a:t>７</a:t>
            </a:r>
            <a:r>
              <a:rPr kumimoji="1" lang="en-US" altLang="ja-JP" dirty="0"/>
              <a:t>) </a:t>
            </a:r>
            <a:r>
              <a:rPr kumimoji="1" lang="ja-JP" altLang="en-US" dirty="0"/>
              <a:t>職場におけるパワーハラスメントは、</a:t>
            </a:r>
            <a:r>
              <a:rPr kumimoji="1" lang="en-US" altLang="ja-JP" dirty="0"/>
              <a:t>(1)</a:t>
            </a:r>
            <a:r>
              <a:rPr kumimoji="1" lang="ja-JP" altLang="en-US" dirty="0"/>
              <a:t>の①から③までの要素を全て満たすものをいい（客観的にみて、業務上必要かつ相当な範囲で行われる適正な業務指示や指導については、職場におけるパワーハラスメントには該当しない。）、</a:t>
            </a:r>
            <a:r>
              <a:rPr kumimoji="1" lang="ja-JP" altLang="en-US" u="sng" dirty="0">
                <a:solidFill>
                  <a:srgbClr val="FF0000"/>
                </a:solidFill>
              </a:rPr>
              <a:t>個別の事案についてその該当性を判断するに当たっては、</a:t>
            </a:r>
            <a:r>
              <a:rPr kumimoji="1" lang="en-US" altLang="ja-JP" u="sng" dirty="0">
                <a:solidFill>
                  <a:srgbClr val="FF0000"/>
                </a:solidFill>
              </a:rPr>
              <a:t>(5)</a:t>
            </a:r>
            <a:r>
              <a:rPr kumimoji="1" lang="ja-JP" altLang="en-US" u="sng" dirty="0">
                <a:solidFill>
                  <a:srgbClr val="FF0000"/>
                </a:solidFill>
              </a:rPr>
              <a:t>で総合的に考慮することとした事項のほか、当該言動により労働者が受ける身体的又は精神的な苦痛の程度等を総合的に考慮して判断することが必要</a:t>
            </a:r>
            <a:r>
              <a:rPr kumimoji="1" lang="ja-JP" altLang="en-US" dirty="0"/>
              <a:t>である。</a:t>
            </a:r>
          </a:p>
        </p:txBody>
      </p:sp>
      <p:sp>
        <p:nvSpPr>
          <p:cNvPr id="3" name="タイトル 2">
            <a:extLst>
              <a:ext uri="{FF2B5EF4-FFF2-40B4-BE49-F238E27FC236}">
                <a16:creationId xmlns:a16="http://schemas.microsoft.com/office/drawing/2014/main" id="{F69FE899-E65F-4930-A138-65A4CA34652E}"/>
              </a:ext>
            </a:extLst>
          </p:cNvPr>
          <p:cNvSpPr>
            <a:spLocks noGrp="1"/>
          </p:cNvSpPr>
          <p:nvPr>
            <p:ph type="title" idx="4294967295"/>
          </p:nvPr>
        </p:nvSpPr>
        <p:spPr>
          <a:xfrm>
            <a:off x="755576" y="-1"/>
            <a:ext cx="7541719" cy="324000"/>
          </a:xfrm>
          <a:prstGeom prst="rect">
            <a:avLst/>
          </a:prstGeom>
        </p:spPr>
        <p:txBody>
          <a:bodyPr/>
          <a:lstStyle/>
          <a:p>
            <a:r>
              <a:rPr kumimoji="1" lang="ja-JP" altLang="en-US" dirty="0"/>
              <a:t>職場におけるパワーハラスメントの内容</a:t>
            </a:r>
          </a:p>
        </p:txBody>
      </p:sp>
      <p:sp>
        <p:nvSpPr>
          <p:cNvPr id="4" name="テキスト ボックス 3">
            <a:extLst>
              <a:ext uri="{FF2B5EF4-FFF2-40B4-BE49-F238E27FC236}">
                <a16:creationId xmlns:a16="http://schemas.microsoft.com/office/drawing/2014/main" id="{D72A6A77-7B49-4631-8883-0760F4493C76}"/>
              </a:ext>
            </a:extLst>
          </p:cNvPr>
          <p:cNvSpPr txBox="1"/>
          <p:nvPr/>
        </p:nvSpPr>
        <p:spPr>
          <a:xfrm>
            <a:off x="7201581" y="6542025"/>
            <a:ext cx="1683474" cy="307777"/>
          </a:xfrm>
          <a:prstGeom prst="rect">
            <a:avLst/>
          </a:prstGeom>
          <a:noFill/>
        </p:spPr>
        <p:txBody>
          <a:bodyPr wrap="none" rtlCol="0">
            <a:spAutoFit/>
          </a:bodyPr>
          <a:lstStyle/>
          <a:p>
            <a:pPr algn="l"/>
            <a:r>
              <a:rPr kumimoji="1" lang="ja-JP" altLang="en-US" sz="1400" dirty="0">
                <a:solidFill>
                  <a:schemeClr val="accent5">
                    <a:lumMod val="50000"/>
                  </a:schemeClr>
                </a:solidFill>
                <a:latin typeface="+mn-ea"/>
                <a:ea typeface="+mn-ea"/>
                <a:cs typeface="Verdana" pitchFamily="34" charset="0"/>
              </a:rPr>
              <a:t>パワハラ指針</a:t>
            </a:r>
            <a:r>
              <a:rPr kumimoji="1" lang="en-US" altLang="ja-JP" sz="1400" dirty="0">
                <a:solidFill>
                  <a:schemeClr val="accent5">
                    <a:lumMod val="50000"/>
                  </a:schemeClr>
                </a:solidFill>
                <a:latin typeface="+mn-ea"/>
                <a:ea typeface="+mn-ea"/>
                <a:cs typeface="Verdana" pitchFamily="34" charset="0"/>
              </a:rPr>
              <a:t>2</a:t>
            </a:r>
            <a:r>
              <a:rPr kumimoji="1" lang="ja-JP" altLang="en-US" sz="1400" dirty="0">
                <a:solidFill>
                  <a:schemeClr val="accent5">
                    <a:lumMod val="50000"/>
                  </a:schemeClr>
                </a:solidFill>
                <a:latin typeface="+mn-ea"/>
                <a:ea typeface="+mn-ea"/>
                <a:cs typeface="Verdana" pitchFamily="34" charset="0"/>
              </a:rPr>
              <a:t>（</a:t>
            </a:r>
            <a:r>
              <a:rPr lang="en-US" altLang="ja-JP" sz="1400" dirty="0">
                <a:solidFill>
                  <a:schemeClr val="accent5">
                    <a:lumMod val="50000"/>
                  </a:schemeClr>
                </a:solidFill>
                <a:latin typeface="+mn-ea"/>
                <a:cs typeface="Verdana" pitchFamily="34" charset="0"/>
              </a:rPr>
              <a:t>7</a:t>
            </a:r>
            <a:r>
              <a:rPr kumimoji="1" lang="ja-JP" altLang="en-US" sz="1400" dirty="0">
                <a:solidFill>
                  <a:schemeClr val="accent5">
                    <a:lumMod val="50000"/>
                  </a:schemeClr>
                </a:solidFill>
                <a:latin typeface="+mn-ea"/>
                <a:ea typeface="+mn-ea"/>
                <a:cs typeface="Verdana" pitchFamily="34" charset="0"/>
              </a:rPr>
              <a:t>）</a:t>
            </a:r>
          </a:p>
        </p:txBody>
      </p:sp>
    </p:spTree>
    <p:extLst>
      <p:ext uri="{BB962C8B-B14F-4D97-AF65-F5344CB8AC3E}">
        <p14:creationId xmlns:p14="http://schemas.microsoft.com/office/powerpoint/2010/main" val="1739280091"/>
      </p:ext>
    </p:extLst>
  </p:cSld>
  <p:clrMapOvr>
    <a:masterClrMapping/>
  </p:clrMapOvr>
  <p:transition/>
</p:sld>
</file>

<file path=ppt/theme/theme1.xml><?xml version="1.0" encoding="utf-8"?>
<a:theme xmlns:a="http://schemas.openxmlformats.org/drawingml/2006/main" name="職場マイスター 2020V2.0">
  <a:themeElements>
    <a:clrScheme name="エグゼクティブ">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Sスタイル">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44450" cap="flat" cmpd="sng" algn="ctr">
          <a:solidFill>
            <a:schemeClr val="accent5">
              <a:lumMod val="50000"/>
            </a:schemeClr>
          </a:solidFill>
          <a:prstDash val="solid"/>
          <a:round/>
          <a:headEnd type="none" w="med" len="med"/>
          <a:tailEnd type="none"/>
        </a:ln>
        <a:effectLst/>
      </a:spPr>
      <a:bodyPr rtlCol="0" anchor="ctr"/>
      <a:lstStyle>
        <a:defPPr algn="ctr">
          <a:defRPr kumimoji="1"/>
        </a:defPPr>
      </a:lstStyle>
    </a:spDef>
    <a:lnDef>
      <a:spPr bwMode="auto">
        <a:solidFill>
          <a:srgbClr val="FFFF99"/>
        </a:solidFill>
        <a:ln w="44450" cap="flat" cmpd="sng" algn="ctr">
          <a:solidFill>
            <a:srgbClr val="FF0000"/>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square" rtlCol="0">
        <a:spAutoFit/>
      </a:bodyPr>
      <a:lstStyle>
        <a:defPPr algn="l">
          <a:defRPr kumimoji="1" sz="1400" dirty="0" smtClean="0">
            <a:solidFill>
              <a:schemeClr val="accent5">
                <a:lumMod val="50000"/>
              </a:schemeClr>
            </a:solidFill>
            <a:latin typeface="+mn-ea"/>
            <a:ea typeface="+mn-ea"/>
            <a:cs typeface="Verdana" pitchFamily="34" charset="0"/>
          </a:defRPr>
        </a:defPPr>
      </a:lstStyle>
    </a:txDef>
  </a:objectDefaults>
  <a:extraClrSchemeLst>
    <a:extraClrScheme>
      <a:clrScheme name="硬派なスライドマスタ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硬派なスライドマスタ 2">
        <a:dk1>
          <a:srgbClr val="000066"/>
        </a:dk1>
        <a:lt1>
          <a:srgbClr val="CCECFF"/>
        </a:lt1>
        <a:dk2>
          <a:srgbClr val="6699FF"/>
        </a:dk2>
        <a:lt2>
          <a:srgbClr val="CCFFFF"/>
        </a:lt2>
        <a:accent1>
          <a:srgbClr val="CC99FF"/>
        </a:accent1>
        <a:accent2>
          <a:srgbClr val="9999FF"/>
        </a:accent2>
        <a:accent3>
          <a:srgbClr val="B8CAFF"/>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硬派なスライドマスタ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硬派なスライドマスタ 4">
        <a:dk1>
          <a:srgbClr val="000000"/>
        </a:dk1>
        <a:lt1>
          <a:srgbClr val="FFFFFF"/>
        </a:lt1>
        <a:dk2>
          <a:srgbClr val="000000"/>
        </a:dk2>
        <a:lt2>
          <a:srgbClr val="393939"/>
        </a:lt2>
        <a:accent1>
          <a:srgbClr val="B5DD9D"/>
        </a:accent1>
        <a:accent2>
          <a:srgbClr val="72BF44"/>
        </a:accent2>
        <a:accent3>
          <a:srgbClr val="FFFFFF"/>
        </a:accent3>
        <a:accent4>
          <a:srgbClr val="000000"/>
        </a:accent4>
        <a:accent5>
          <a:srgbClr val="D7EBCC"/>
        </a:accent5>
        <a:accent6>
          <a:srgbClr val="67AD3D"/>
        </a:accent6>
        <a:hlink>
          <a:srgbClr val="6ED72D"/>
        </a:hlink>
        <a:folHlink>
          <a:srgbClr val="45A2B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21488</TotalTime>
  <Words>4108</Words>
  <Application>Microsoft Office PowerPoint</Application>
  <PresentationFormat>画面に合わせる (4:3)</PresentationFormat>
  <Paragraphs>222</Paragraphs>
  <Slides>28</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28</vt:i4>
      </vt:variant>
    </vt:vector>
  </HeadingPairs>
  <TitlesOfParts>
    <vt:vector size="39" baseType="lpstr">
      <vt:lpstr>Meiryo UI</vt:lpstr>
      <vt:lpstr>Monotype Sorts</vt:lpstr>
      <vt:lpstr>ＭＳ明朝</vt:lpstr>
      <vt:lpstr>游明朝</vt:lpstr>
      <vt:lpstr>Arial</vt:lpstr>
      <vt:lpstr>Calibri</vt:lpstr>
      <vt:lpstr>Century Gothic</vt:lpstr>
      <vt:lpstr>Times New Roman</vt:lpstr>
      <vt:lpstr>Verdana</vt:lpstr>
      <vt:lpstr>Wingdings</vt:lpstr>
      <vt:lpstr>職場マイスター 2020V2.0</vt:lpstr>
      <vt:lpstr>PowerPoint プレゼンテーション</vt:lpstr>
      <vt:lpstr>いわゆる「パワハラ防止法」とは</vt:lpstr>
      <vt:lpstr>労働施策総合推進法</vt:lpstr>
      <vt:lpstr>職場におけるパワーハラスメントの内容</vt:lpstr>
      <vt:lpstr>職場におけるパワーハラスメントの内容</vt:lpstr>
      <vt:lpstr>職場におけるパワーハラスメントの内容</vt:lpstr>
      <vt:lpstr>職場におけるパワーハラスメントの内容</vt:lpstr>
      <vt:lpstr>職場におけるパワーハラスメントの内容</vt:lpstr>
      <vt:lpstr>職場におけるパワーハラスメントの内容</vt:lpstr>
      <vt:lpstr>パワーハラスメントの6類型（パワハラ指針（7）） </vt:lpstr>
      <vt:lpstr>身体的な攻撃（暴行・傷害）</vt:lpstr>
      <vt:lpstr>精神的な攻撃（脅迫・名誉棄損・侮辱・ひどい暴言）</vt:lpstr>
      <vt:lpstr>人間関係からの切り離し（隔離・仲間外し・無視）</vt:lpstr>
      <vt:lpstr>過大な要求（業務上明らかに不要なことや遂行不可能なことの強制・仕事の妨害）</vt:lpstr>
      <vt:lpstr>過小な要求（業務上の合理性なく能力や経験とかけ離れた程度の低い仕事を命じることや仕事を与えないこと）</vt:lpstr>
      <vt:lpstr>個の侵害（私的なことに過度に立ち入ること）</vt:lpstr>
      <vt:lpstr>企業調査　実施している取組のうち、効果があると実感できたもの</vt:lpstr>
      <vt:lpstr>基本的なパワーハラスメント対策として取り組むべき項目</vt:lpstr>
      <vt:lpstr>相談対応がうまくいった例</vt:lpstr>
      <vt:lpstr>相談対応がうまくいった例</vt:lpstr>
      <vt:lpstr>相談対応がうまくいった例</vt:lpstr>
      <vt:lpstr>相談対応がうまくいかなかった例</vt:lpstr>
      <vt:lpstr>相談対応がうまくいかなかった例</vt:lpstr>
      <vt:lpstr>相談対応がうまくいかなかった例</vt:lpstr>
      <vt:lpstr>パワーハラスメントの予防・解決のために取組を進めた結果</vt:lpstr>
      <vt:lpstr>【まとめ】 </vt:lpstr>
      <vt:lpstr>【まとめ】 </vt:lpstr>
      <vt:lpstr>【まとめ】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いわゆる「パワハラ防止法」とは</dc:title>
  <dc:creator>harada</dc:creator>
  <cp:lastModifiedBy>原田 昌志</cp:lastModifiedBy>
  <cp:revision>1321</cp:revision>
  <cp:lastPrinted>2020-11-25T06:27:58Z</cp:lastPrinted>
  <dcterms:created xsi:type="dcterms:W3CDTF">2011-12-29T03:01:48Z</dcterms:created>
  <dcterms:modified xsi:type="dcterms:W3CDTF">2020-11-25T06:30:07Z</dcterms:modified>
</cp:coreProperties>
</file>